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15"/>
  </p:notesMasterIdLst>
  <p:handoutMasterIdLst>
    <p:handoutMasterId r:id="rId16"/>
  </p:handoutMasterIdLst>
  <p:sldIdLst>
    <p:sldId id="388" r:id="rId3"/>
    <p:sldId id="389" r:id="rId4"/>
    <p:sldId id="420" r:id="rId5"/>
    <p:sldId id="408" r:id="rId6"/>
    <p:sldId id="401" r:id="rId7"/>
    <p:sldId id="414" r:id="rId8"/>
    <p:sldId id="421" r:id="rId9"/>
    <p:sldId id="404" r:id="rId10"/>
    <p:sldId id="403" r:id="rId11"/>
    <p:sldId id="399" r:id="rId12"/>
    <p:sldId id="396" r:id="rId13"/>
    <p:sldId id="3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879"/>
    <a:srgbClr val="497593"/>
    <a:srgbClr val="7B98B2"/>
    <a:srgbClr val="B3C3D3"/>
    <a:srgbClr val="004165"/>
    <a:srgbClr val="772432"/>
    <a:srgbClr val="FEEE9F"/>
    <a:srgbClr val="E5E5E5"/>
    <a:srgbClr val="F5F5F5"/>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08"/>
    <p:restoredTop sz="67347"/>
  </p:normalViewPr>
  <p:slideViewPr>
    <p:cSldViewPr snapToGrid="0" snapToObjects="1">
      <p:cViewPr varScale="1">
        <p:scale>
          <a:sx n="84" d="100"/>
          <a:sy n="84" d="100"/>
        </p:scale>
        <p:origin x="2512" y="176"/>
      </p:cViewPr>
      <p:guideLst>
        <p:guide pos="3840"/>
        <p:guide orient="horz" pos="2160"/>
      </p:guideLst>
    </p:cSldViewPr>
  </p:slideViewPr>
  <p:outlineViewPr>
    <p:cViewPr>
      <p:scale>
        <a:sx n="75" d="100"/>
        <a:sy n="75" d="100"/>
      </p:scale>
      <p:origin x="0" y="-6712"/>
    </p:cViewPr>
  </p:outlineViewPr>
  <p:notesTextViewPr>
    <p:cViewPr>
      <p:scale>
        <a:sx n="1" d="1"/>
        <a:sy n="1" d="1"/>
      </p:scale>
      <p:origin x="0" y="0"/>
    </p:cViewPr>
  </p:notesTextViewPr>
  <p:notesViewPr>
    <p:cSldViewPr snapToGrid="0" snapToObjects="1">
      <p:cViewPr varScale="1">
        <p:scale>
          <a:sx n="84" d="100"/>
          <a:sy n="84" d="100"/>
        </p:scale>
        <p:origin x="308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4C9D09-BC51-0547-8061-502E4651F7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6AA66-E75F-5A45-A404-AA76A4582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531EB2-73A0-FA47-BAAA-708AB1F5951E}" type="datetimeFigureOut">
              <a:rPr lang="en-US" smtClean="0"/>
              <a:t>9/10/25</a:t>
            </a:fld>
            <a:endParaRPr lang="en-US"/>
          </a:p>
        </p:txBody>
      </p:sp>
      <p:sp>
        <p:nvSpPr>
          <p:cNvPr id="4" name="Footer Placeholder 3">
            <a:extLst>
              <a:ext uri="{FF2B5EF4-FFF2-40B4-BE49-F238E27FC236}">
                <a16:creationId xmlns:a16="http://schemas.microsoft.com/office/drawing/2014/main" id="{7F9DD3CB-B03E-A64A-8C06-43C92C1464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6062FC-998E-9D40-87F4-D08C6744EB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9C5D28-BBEE-2E44-8204-321441CB2069}" type="slidenum">
              <a:rPr lang="en-US" smtClean="0"/>
              <a:t>‹#›</a:t>
            </a:fld>
            <a:endParaRPr lang="en-US"/>
          </a:p>
        </p:txBody>
      </p:sp>
    </p:spTree>
    <p:extLst>
      <p:ext uri="{BB962C8B-B14F-4D97-AF65-F5344CB8AC3E}">
        <p14:creationId xmlns:p14="http://schemas.microsoft.com/office/powerpoint/2010/main" val="3985017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ACEEB-96A6-BE4B-AD4A-D8B0035CB14C}" type="datetimeFigureOut">
              <a:rPr lang="en-US" smtClean="0"/>
              <a:t>9/10/25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7FC4-CAF1-6741-875A-C83F3721E6B6}" type="slidenum">
              <a:rPr lang="en-US" smtClean="0"/>
              <a:t>‹#›</a:t>
            </a:fld>
            <a:endParaRPr lang="en-US"/>
          </a:p>
        </p:txBody>
      </p:sp>
    </p:spTree>
    <p:extLst>
      <p:ext uri="{BB962C8B-B14F-4D97-AF65-F5344CB8AC3E}">
        <p14:creationId xmlns:p14="http://schemas.microsoft.com/office/powerpoint/2010/main" val="36608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*Give this presentation a personalized touch by adding in your club’s name above.*</a:t>
            </a:r>
          </a:p>
          <a:p>
            <a:endParaRPr lang="en-US"/>
          </a:p>
          <a:p>
            <a:r>
              <a:rPr lang="en-US"/>
              <a:t>Today, let’s talk about how Toastmasters can help you find your voice.</a:t>
            </a:r>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232559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Clubs are inexpensive to join, and unlike other programs, the learning never stops. Toastmasters offers the most cost-effective way to learn and no other company offers what we offer in the same model. There is a one-time $25 USD fee for new members and then after that, membership costs are only $60 USD for six months. Our club also has an additional charge of *insert charge here*. Toastmasters allows you to break down barriers, while not breaking your budget. </a:t>
            </a:r>
            <a:r>
              <a:rPr lang="en-US" b="0" i="0" dirty="0">
                <a:solidFill>
                  <a:srgbClr val="222F3E"/>
                </a:solidFill>
                <a:effectLst/>
                <a:latin typeface="Open Sans" panose="020F0502020204030204" pitchFamily="34" charset="0"/>
              </a:rPr>
              <a:t>Meanwhile, other companies offer seminars with limited learning potential and cost nearly $2,000 USD.</a:t>
            </a:r>
            <a:endParaRPr lang="en-US" dirty="0">
              <a:solidFill>
                <a:srgbClr val="000000"/>
              </a:solidFill>
              <a:effectLst/>
              <a:latin typeface="Helvetica" pitchFamily="2" charset="0"/>
            </a:endParaRPr>
          </a:p>
        </p:txBody>
      </p:sp>
      <p:sp>
        <p:nvSpPr>
          <p:cNvPr id="4" name="Slide Number Placeholder 3"/>
          <p:cNvSpPr>
            <a:spLocks noGrp="1"/>
          </p:cNvSpPr>
          <p:nvPr>
            <p:ph type="sldNum" sz="quarter" idx="10"/>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123070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*Note: use this slide to welcome your club member who will be presenting a speech at the meeting. Give time afterwards to have an evaluator evaluate their speech so prospective members can feel what the club experience is truly like. You may also take some time to partake in Table Topics. Make sure you call on some of your guests to speak!*</a:t>
            </a:r>
          </a:p>
        </p:txBody>
      </p:sp>
      <p:sp>
        <p:nvSpPr>
          <p:cNvPr id="4" name="Slide Number Placeholder 3"/>
          <p:cNvSpPr>
            <a:spLocks noGrp="1"/>
          </p:cNvSpPr>
          <p:nvPr>
            <p:ph type="sldNum" sz="quarter" idx="10"/>
          </p:nvPr>
        </p:nvSpPr>
        <p:spPr/>
        <p:txBody>
          <a:bodyPr/>
          <a:lstStyle/>
          <a:p>
            <a:fld id="{1C54B805-CDAB-3A40-8111-AB777D1FAB7A}" type="slidenum">
              <a:rPr lang="en-US" smtClean="0"/>
              <a:t>11</a:t>
            </a:fld>
            <a:endParaRPr lang="en-US"/>
          </a:p>
        </p:txBody>
      </p:sp>
    </p:spTree>
    <p:extLst>
      <p:ext uri="{BB962C8B-B14F-4D97-AF65-F5344CB8AC3E}">
        <p14:creationId xmlns:p14="http://schemas.microsoft.com/office/powerpoint/2010/main" val="3966598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*Add your club’s VP Membership’s name. Feel free to add their contact information as well so guests can reach out to them with any questions or comments they have. *</a:t>
            </a:r>
          </a:p>
          <a:p>
            <a:br>
              <a:rPr lang="en-US" dirty="0">
                <a:solidFill>
                  <a:srgbClr val="000000"/>
                </a:solidFill>
                <a:effectLst/>
                <a:latin typeface="Helvetica" pitchFamily="2" charset="0"/>
              </a:rPr>
            </a:br>
            <a:endParaRPr lang="en-US" dirty="0">
              <a:solidFill>
                <a:srgbClr val="000000"/>
              </a:solidFill>
              <a:effectLst/>
              <a:latin typeface="Helvetica" pitchFamily="2" charset="0"/>
            </a:endParaRPr>
          </a:p>
          <a:p>
            <a:r>
              <a:rPr lang="en-US" dirty="0">
                <a:solidFill>
                  <a:srgbClr val="000000"/>
                </a:solidFill>
                <a:effectLst/>
                <a:latin typeface="Helvetica" pitchFamily="2" charset="0"/>
              </a:rPr>
              <a:t>Are you ready to join our club? Start by speaking with our Vice President Membership and completing the application. When you’re done, return the completed application with your dues and you’re ready to enjoy the numerous benefits of being a Toastmaster!</a:t>
            </a:r>
          </a:p>
        </p:txBody>
      </p:sp>
      <p:sp>
        <p:nvSpPr>
          <p:cNvPr id="4" name="Slide Number Placeholder 3"/>
          <p:cNvSpPr>
            <a:spLocks noGrp="1"/>
          </p:cNvSpPr>
          <p:nvPr>
            <p:ph type="sldNum" sz="quarter" idx="10"/>
          </p:nvPr>
        </p:nvSpPr>
        <p:spPr/>
        <p:txBody>
          <a:bodyPr/>
          <a:lstStyle/>
          <a:p>
            <a:fld id="{1C54B805-CDAB-3A40-8111-AB777D1FAB7A}" type="slidenum">
              <a:rPr lang="en-US" smtClean="0"/>
              <a:t>12</a:t>
            </a:fld>
            <a:endParaRPr lang="en-US"/>
          </a:p>
        </p:txBody>
      </p:sp>
    </p:spTree>
    <p:extLst>
      <p:ext uri="{BB962C8B-B14F-4D97-AF65-F5344CB8AC3E}">
        <p14:creationId xmlns:p14="http://schemas.microsoft.com/office/powerpoint/2010/main" val="165804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you may have heard of Toastmasters before, and some may not have. Toastmasters is a worldwide nonprofit educational organization that empowers people to become more effective communicators and leaders. We are a network of </a:t>
            </a:r>
            <a:r>
              <a:rPr lang="en-US" sz="1200" dirty="0"/>
              <a:t>approximately 270,000 members in more than 14,200 clubs in 148 countries</a:t>
            </a:r>
            <a:r>
              <a:rPr lang="en-US" dirty="0">
                <a:effectLst/>
                <a:latin typeface="Helvetica Neue" panose="02000503000000020004" pitchFamily="2" charset="0"/>
              </a:rPr>
              <a:t>.</a:t>
            </a:r>
            <a:r>
              <a:rPr lang="en-US" dirty="0"/>
              <a:t> Toastmasters International an effective provider </a:t>
            </a:r>
            <a:r>
              <a:rPr lang="en-US" sz="1200" dirty="0"/>
              <a:t>of dynamic, high-value, experiential communication and leadership skills.</a:t>
            </a:r>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275925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individual has the opportunity for unlimited personal growth. You can use the tools you receive in Toastmasters to broaden your horizons and enhance your skills, such as critical thinking, enhanced listening, and impromptu speaking. The Toastmasters club environment will  also help you learn how to take and implement feedback, leading to tremendous professional and personal growth. Along the way, you will receive support from fellow members and will be encouraged to develop positive mentoring relationships within the club.</a:t>
            </a:r>
          </a:p>
        </p:txBody>
      </p:sp>
      <p:sp>
        <p:nvSpPr>
          <p:cNvPr id="4" name="Slide Number Placeholder 3"/>
          <p:cNvSpPr>
            <a:spLocks noGrp="1"/>
          </p:cNvSpPr>
          <p:nvPr>
            <p:ph type="sldNum" sz="quarter" idx="10"/>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212963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Our club meets *insert how often your club meets*. The club is a self-paced, hands-on learning environment that provides you with opportunities to give both prepared and impromptu speeches. After you give your speech, you will receive honest, encouraging, and structured evaluations and will have the ability to implement the feedback in a later speech. Each meeting has volunteer leadership roles, including the Toastmaster, Evaluator, Ah-Counter, and Grammarian. Plus, you will have access to a mentor, who can help and offer advice.</a:t>
            </a:r>
          </a:p>
        </p:txBody>
      </p:sp>
      <p:sp>
        <p:nvSpPr>
          <p:cNvPr id="4" name="Slide Number Placeholder 3"/>
          <p:cNvSpPr>
            <a:spLocks noGrp="1"/>
          </p:cNvSpPr>
          <p:nvPr>
            <p:ph type="sldNum" sz="quarter" idx="10"/>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132041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The Pathways learning experience is Toastmasters’ education program. Pathways focuses on five core competencies and six specialized learning paths. Each member receives one free path to start, and they are able to work on multiple paths at the same time. When you are ready to select your path, you can take an assessment that will recommend three paths for you. You are free to choose any path you want! You'll access your projects and resources online, on Base Camp, the home of Pathways. Some resources can be downloaded and printed to support your learning. Best of all, you can work at your own pace and along the way, you will build skills to help you in your personal or professional life. The combination of the Pathways learning experience with the supportive environment found in our club is what makes Toastmasters such a powerful tool.</a:t>
            </a:r>
          </a:p>
          <a:p>
            <a:endParaRPr lang="en-US" dirty="0">
              <a:solidFill>
                <a:srgbClr val="000000"/>
              </a:solidFill>
              <a:effectLst/>
              <a:latin typeface="Helvetica" pitchFamily="2" charset="0"/>
            </a:endParaRPr>
          </a:p>
          <a:p>
            <a:r>
              <a:rPr lang="en-US" dirty="0">
                <a:solidFill>
                  <a:srgbClr val="000000"/>
                </a:solidFill>
                <a:effectLst/>
                <a:latin typeface="Helvetica" pitchFamily="2" charset="0"/>
              </a:rPr>
              <a:t>*Pathways is available in Arabic, English, French, German, Japanese, Korean, Portuguese, Simplified Chinese, Spanish, Tamil, and Traditional Chinese. If any of these alternative languages apply to your club, mention their availability*</a:t>
            </a:r>
          </a:p>
        </p:txBody>
      </p:sp>
      <p:sp>
        <p:nvSpPr>
          <p:cNvPr id="4" name="Slide Number Placeholder 3"/>
          <p:cNvSpPr>
            <a:spLocks noGrp="1"/>
          </p:cNvSpPr>
          <p:nvPr>
            <p:ph type="sldNum" sz="quarter" idx="5"/>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49747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a little bit about how Pathways works. Everything is centered around the club meetings. Members can go home and spend time in Pathways, choose their path, and see what their current assignment is. Within each path, there are five levels. Members will start by Mastering Fundamentals, then Learning Your Style, Increasing Knowledge, Building Skills, and finally, Demonstrating Expertise. This method allows members to build skills at their own pace. </a:t>
            </a:r>
          </a:p>
        </p:txBody>
      </p:sp>
      <p:sp>
        <p:nvSpPr>
          <p:cNvPr id="4" name="Slide Number Placeholder 3"/>
          <p:cNvSpPr>
            <a:spLocks noGrp="1"/>
          </p:cNvSpPr>
          <p:nvPr>
            <p:ph type="sldNum" sz="quarter" idx="10"/>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9437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kern="1200" dirty="0">
                <a:solidFill>
                  <a:srgbClr val="000000"/>
                </a:solidFill>
                <a:effectLst/>
                <a:latin typeface="Calibri" panose="020F0502020204030204" pitchFamily="34" charset="0"/>
                <a:cs typeface="Calibri" panose="020F0502020204030204" pitchFamily="34" charset="0"/>
              </a:rPr>
              <a:t>Pathways includes over 300 competencies that members can learn across all paths. Here, we see some of the core competencies included in each path. Every path includes the opportunity to build confidence, which is one of Toastmasters core competencies. It's unique because it can be taught, but is a skill all members have the opportunity to build. In each path, you learn multiple competencies. For example, if you wanted to work on your Public Speaking, Interpersonal Communication, and Strategic Leadership, the Dynamic Leadership path is right for you. Or, if you wanted to learn about Persuasive Influence, the core competencies you would learn are Public Speaking, Strategic Leadership, and Interpersonal Communication. In all of these paths, there are over 300 competencies you can learn.</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317419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Here’s a preview of what the evaluation form looks like. You are evaluated on skills such as vocal variety, eye contact, gestures, and comfort level. Each skill has clearly outlined criteria that correspond to a number score, ranging from one to five. It is important to note that a score of three means that you met the criteria, did what you were supposed to do, and did it well. There’s also room for the evaluator to write any comments they have. These evaluations are a great tool to learn what areas you need to improve on and which you excel at, as well as allowing you to actually track your progress and growth.</a:t>
            </a:r>
          </a:p>
        </p:txBody>
      </p:sp>
      <p:sp>
        <p:nvSpPr>
          <p:cNvPr id="4" name="Slide Number Placeholder 3"/>
          <p:cNvSpPr>
            <a:spLocks noGrp="1"/>
          </p:cNvSpPr>
          <p:nvPr>
            <p:ph type="sldNum" sz="quarter" idx="5"/>
          </p:nvPr>
        </p:nvSpPr>
        <p:spPr/>
        <p:txBody>
          <a:bodyPr/>
          <a:lstStyle/>
          <a:p>
            <a:fld id="{B6847FC4-CAF1-6741-875A-C83F3721E6B6}" type="slidenum">
              <a:rPr lang="en-US" smtClean="0"/>
              <a:t>8</a:t>
            </a:fld>
            <a:endParaRPr lang="en-US"/>
          </a:p>
        </p:txBody>
      </p:sp>
    </p:spTree>
    <p:extLst>
      <p:ext uri="{BB962C8B-B14F-4D97-AF65-F5344CB8AC3E}">
        <p14:creationId xmlns:p14="http://schemas.microsoft.com/office/powerpoint/2010/main" val="415106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The learning doesn’t stop at the club. Active members receive a Toastmaster magazine subscription filled with guidance on public speaking, leadership, featured articles on fellow Toastmasters, and much more. Toastmasters offers the opportunity to compete in speech contests culminating in finalists competing in the World Championship of Public Speaking®. This contest is held at the Toastmasters International Convention, which also features education sessions and a chance to cast your club’s vote on important business matters at the Annual Business Meeting. We also provide District conferences, where you can meet fellow Toastmasters in the area and connect with them. You can find more helpful resources by visiting the Toastmasters website.</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1596000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12870380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49420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317578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4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3" name="Slide Number Placeholder 14">
            <a:extLst>
              <a:ext uri="{FF2B5EF4-FFF2-40B4-BE49-F238E27FC236}">
                <a16:creationId xmlns:a16="http://schemas.microsoft.com/office/drawing/2014/main" id="{852E0A00-B946-634D-9F60-5900F68092A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85501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5" name="Slide Number Placeholder 14">
            <a:extLst>
              <a:ext uri="{FF2B5EF4-FFF2-40B4-BE49-F238E27FC236}">
                <a16:creationId xmlns:a16="http://schemas.microsoft.com/office/drawing/2014/main" id="{20FB4EF4-997C-8046-914F-6E0CB5DC552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54609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14">
            <a:extLst>
              <a:ext uri="{FF2B5EF4-FFF2-40B4-BE49-F238E27FC236}">
                <a16:creationId xmlns:a16="http://schemas.microsoft.com/office/drawing/2014/main" id="{489E208B-BC0A-9749-9CAE-3D838D9DE7D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226880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53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 Review the example on the next slide.</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rgbClr val="B3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rgbClr val="7B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rgbClr val="49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rgbClr val="0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sp>
        <p:nvSpPr>
          <p:cNvPr id="36" name="Slide Number Placeholder 14">
            <a:extLst>
              <a:ext uri="{FF2B5EF4-FFF2-40B4-BE49-F238E27FC236}">
                <a16:creationId xmlns:a16="http://schemas.microsoft.com/office/drawing/2014/main" id="{D2C14E01-4C90-EF4B-979D-86C4EB40D0C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029063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a:t>Click to Edit Master subtitle</a:t>
            </a:r>
          </a:p>
        </p:txBody>
      </p:sp>
    </p:spTree>
    <p:extLst>
      <p:ext uri="{BB962C8B-B14F-4D97-AF65-F5344CB8AC3E}">
        <p14:creationId xmlns:p14="http://schemas.microsoft.com/office/powerpoint/2010/main" val="13173060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8A56CE-E456-3B41-B78A-04881A67DE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Tree>
    <p:extLst>
      <p:ext uri="{BB962C8B-B14F-4D97-AF65-F5344CB8AC3E}">
        <p14:creationId xmlns:p14="http://schemas.microsoft.com/office/powerpoint/2010/main" val="426111134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p>
        </p:txBody>
      </p:sp>
      <p:sp>
        <p:nvSpPr>
          <p:cNvPr id="11"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287338" indent="-287338">
              <a:buSzPct val="100000"/>
              <a:defRPr sz="2400">
                <a:solidFill>
                  <a:schemeClr val="tx2">
                    <a:lumMod val="65000"/>
                    <a:lumOff val="35000"/>
                  </a:schemeClr>
                </a:solidFill>
              </a:defRPr>
            </a:lvl1pPr>
            <a:lvl2pPr marL="685800" indent="-228600">
              <a:defRPr sz="2000">
                <a:solidFill>
                  <a:schemeClr val="tx2">
                    <a:lumMod val="65000"/>
                    <a:lumOff val="35000"/>
                  </a:schemeClr>
                </a:solidFill>
              </a:defRPr>
            </a:lvl2pPr>
            <a:lvl3pPr marL="1084263" indent="-169863">
              <a:defRPr>
                <a:solidFill>
                  <a:schemeClr val="tx2">
                    <a:lumMod val="65000"/>
                    <a:lumOff val="35000"/>
                  </a:schemeClr>
                </a:solidFill>
              </a:defRPr>
            </a:lvl3pPr>
            <a:lvl4pPr>
              <a:defRPr>
                <a:solidFill>
                  <a:schemeClr val="tx2">
                    <a:lumMod val="65000"/>
                    <a:lumOff val="35000"/>
                  </a:schemeClr>
                </a:solidFill>
              </a:defRPr>
            </a:lvl4pPr>
            <a:lvl5pPr marL="2060575" indent="-290513">
              <a:defRPr>
                <a:solidFill>
                  <a:schemeClr val="tx2">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80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2 + running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609600"/>
            <a:ext cx="5323840" cy="1219200"/>
          </a:xfrm>
          <a:prstGeom prst="rect">
            <a:avLst/>
          </a:prstGeom>
        </p:spPr>
        <p:txBody>
          <a:bodyPr vert="horz"/>
          <a:lstStyle>
            <a:lvl1pPr>
              <a:defRPr sz="3000"/>
            </a:lvl1pPr>
          </a:lstStyle>
          <a:p>
            <a:r>
              <a:rPr lang="en-US" dirty="0"/>
              <a:t>Click to edit Master title style</a:t>
            </a:r>
            <a:br>
              <a:rPr lang="en-US" dirty="0"/>
            </a:br>
            <a:r>
              <a:rPr lang="en-US" dirty="0"/>
              <a:t>Click to edit Master title style</a:t>
            </a:r>
          </a:p>
        </p:txBody>
      </p:sp>
      <p:sp>
        <p:nvSpPr>
          <p:cNvPr id="3" name="Text Placeholder 23"/>
          <p:cNvSpPr>
            <a:spLocks noGrp="1"/>
          </p:cNvSpPr>
          <p:nvPr>
            <p:ph idx="1"/>
          </p:nvPr>
        </p:nvSpPr>
        <p:spPr>
          <a:xfrm>
            <a:off x="609600" y="2061355"/>
            <a:ext cx="10972800" cy="4470400"/>
          </a:xfrm>
          <a:prstGeom prst="rect">
            <a:avLst/>
          </a:prstGeom>
        </p:spPr>
        <p:txBody>
          <a:bodyPr vert="horz" lIns="91440" tIns="45720" rIns="91440" bIns="45720" rtlCol="0">
            <a:normAutofit/>
          </a:bodyPr>
          <a:lstStyle>
            <a:lvl1pPr marL="0" indent="0">
              <a:buSzPct val="100000"/>
              <a:buFontTx/>
              <a:buNone/>
              <a:defRPr sz="2400">
                <a:solidFill>
                  <a:schemeClr val="tx2">
                    <a:lumMod val="65000"/>
                    <a:lumOff val="35000"/>
                  </a:schemeClr>
                </a:solidFill>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dirty="0"/>
              <a:t>Click to edit Master text styles</a:t>
            </a:r>
          </a:p>
        </p:txBody>
      </p:sp>
      <p:cxnSp>
        <p:nvCxnSpPr>
          <p:cNvPr id="4" name="Straight Connector 3"/>
          <p:cNvCxnSpPr/>
          <p:nvPr userDrawn="1"/>
        </p:nvCxnSpPr>
        <p:spPr>
          <a:xfrm>
            <a:off x="406400" y="17137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1479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EEE9F"/>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0252C4-B718-4F4E-9975-7ABBF9C57121}"/>
              </a:ext>
            </a:extLst>
          </p:cNvPr>
          <p:cNvPicPr>
            <a:picLocks noChangeAspect="1"/>
          </p:cNvPicPr>
          <p:nvPr userDrawn="1"/>
        </p:nvPicPr>
        <p:blipFill>
          <a:blip r:embed="rId2"/>
          <a:stretch>
            <a:fillRect/>
          </a:stretch>
        </p:blipFill>
        <p:spPr>
          <a:xfrm>
            <a:off x="4706113" y="1830811"/>
            <a:ext cx="2775881" cy="429768"/>
          </a:xfrm>
          <a:prstGeom prst="rect">
            <a:avLst/>
          </a:prstGeom>
        </p:spPr>
      </p:pic>
    </p:spTree>
    <p:extLst>
      <p:ext uri="{BB962C8B-B14F-4D97-AF65-F5344CB8AC3E}">
        <p14:creationId xmlns:p14="http://schemas.microsoft.com/office/powerpoint/2010/main" val="29645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AF70D-6371-A340-A1FF-58A02DD84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255532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162556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99008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23167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7308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856762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6A30D6AC-E7B5-0C42-8FD4-4E98826C8C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1754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96300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20" name="Rectangle 19">
            <a:extLst>
              <a:ext uri="{FF2B5EF4-FFF2-40B4-BE49-F238E27FC236}">
                <a16:creationId xmlns:a16="http://schemas.microsoft.com/office/drawing/2014/main" id="{2E958830-11F8-214C-8249-594F82B018E7}"/>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14">
            <a:extLst>
              <a:ext uri="{FF2B5EF4-FFF2-40B4-BE49-F238E27FC236}">
                <a16:creationId xmlns:a16="http://schemas.microsoft.com/office/drawing/2014/main" id="{DD7E7516-B2D4-0A47-850C-7EAA5B5E5E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pic>
        <p:nvPicPr>
          <p:cNvPr id="22" name="Picture 21">
            <a:extLst>
              <a:ext uri="{FF2B5EF4-FFF2-40B4-BE49-F238E27FC236}">
                <a16:creationId xmlns:a16="http://schemas.microsoft.com/office/drawing/2014/main" id="{34FE3127-0010-5D49-9D39-446C6CC1D4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111476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94052-9097-0040-96BB-ABD151D68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7" name="Slide Number Placeholder 14">
            <a:extLst>
              <a:ext uri="{FF2B5EF4-FFF2-40B4-BE49-F238E27FC236}">
                <a16:creationId xmlns:a16="http://schemas.microsoft.com/office/drawing/2014/main" id="{A72D2038-C774-8A44-AC4D-D48CC95AF00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112823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93622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EEE9F"/>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014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93283-D734-4F44-B3FC-723952F7D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
        <p:nvSpPr>
          <p:cNvPr id="11" name="Slide Number Placeholder 14">
            <a:extLst>
              <a:ext uri="{FF2B5EF4-FFF2-40B4-BE49-F238E27FC236}">
                <a16:creationId xmlns:a16="http://schemas.microsoft.com/office/drawing/2014/main" id="{E7FF26C3-0AD4-B845-8559-0DB4414158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58943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6" name="Picture 15">
            <a:extLst>
              <a:ext uri="{FF2B5EF4-FFF2-40B4-BE49-F238E27FC236}">
                <a16:creationId xmlns:a16="http://schemas.microsoft.com/office/drawing/2014/main" id="{37D770BF-1C25-444D-A9EC-565FA0F00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330237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44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5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397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6036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93836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93394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10" name="Slide Number Placeholder 14">
            <a:extLst>
              <a:ext uri="{FF2B5EF4-FFF2-40B4-BE49-F238E27FC236}">
                <a16:creationId xmlns:a16="http://schemas.microsoft.com/office/drawing/2014/main" id="{DC11E212-7825-724C-8277-76300A33F46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7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11A01E17-D85A-D046-9C02-D8AE0D756AE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44420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oastmasters International">
            <a:extLst>
              <a:ext uri="{FF2B5EF4-FFF2-40B4-BE49-F238E27FC236}">
                <a16:creationId xmlns:a16="http://schemas.microsoft.com/office/drawing/2014/main" id="{C1B32BEE-8B31-7C45-8A6B-9A022FF6895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89426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2" r:id="rId4"/>
    <p:sldLayoutId id="2147483653" r:id="rId5"/>
    <p:sldLayoutId id="2147483654" r:id="rId6"/>
    <p:sldLayoutId id="2147483687" r:id="rId7"/>
    <p:sldLayoutId id="2147483689" r:id="rId8"/>
    <p:sldLayoutId id="2147483690" r:id="rId9"/>
    <p:sldLayoutId id="2147483661" r:id="rId10"/>
    <p:sldLayoutId id="2147483663" r:id="rId11"/>
    <p:sldLayoutId id="2147483666" r:id="rId12"/>
    <p:sldLayoutId id="2147483660" r:id="rId13"/>
    <p:sldLayoutId id="2147483664" r:id="rId14"/>
    <p:sldLayoutId id="2147483667" r:id="rId15"/>
    <p:sldLayoutId id="2147483658" r:id="rId16"/>
    <p:sldLayoutId id="2147483659" r:id="rId17"/>
    <p:sldLayoutId id="2147483670" r:id="rId18"/>
    <p:sldLayoutId id="2147483693" r:id="rId19"/>
    <p:sldLayoutId id="2147483694" r:id="rId20"/>
    <p:sldLayoutId id="2147483695" r:id="rId21"/>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guide id="3" pos="7440" userDrawn="1">
          <p15:clr>
            <a:srgbClr val="F26B43"/>
          </p15:clr>
        </p15:guide>
        <p15:guide id="4" orient="horz" pos="264" userDrawn="1">
          <p15:clr>
            <a:srgbClr val="F26B43"/>
          </p15:clr>
        </p15:guide>
        <p15:guide id="5" pos="3840" userDrawn="1">
          <p15:clr>
            <a:srgbClr val="F26B43"/>
          </p15:clr>
        </p15:guide>
        <p15:guide id="6" orient="horz" pos="1008" userDrawn="1">
          <p15:clr>
            <a:srgbClr val="F26B43"/>
          </p15:clr>
        </p15:guide>
        <p15:guide id="7" pos="168" userDrawn="1">
          <p15:clr>
            <a:srgbClr val="F26B43"/>
          </p15:clr>
        </p15:guide>
        <p15:guide id="8" pos="7512" userDrawn="1">
          <p15:clr>
            <a:srgbClr val="F26B43"/>
          </p15:clr>
        </p15:guide>
        <p15:guide id="9" orient="horz" pos="3768" userDrawn="1">
          <p15:clr>
            <a:srgbClr val="F26B43"/>
          </p15:clr>
        </p15:guide>
        <p15:guide id="10" orient="horz"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D54578-5BB9-2145-AEC0-3E09AB82C02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2040796175"/>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8" r:id="rId7"/>
    <p:sldLayoutId id="2147483692" r:id="rId8"/>
    <p:sldLayoutId id="2147483691" r:id="rId9"/>
    <p:sldLayoutId id="2147483678" r:id="rId10"/>
    <p:sldLayoutId id="2147483679" r:id="rId11"/>
    <p:sldLayoutId id="2147483681" r:id="rId12"/>
    <p:sldLayoutId id="2147483682" r:id="rId13"/>
    <p:sldLayoutId id="2147483684" r:id="rId14"/>
    <p:sldLayoutId id="2147483685" r:id="rId15"/>
    <p:sldLayoutId id="2147483686"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EEE9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rmAutofit/>
          </a:bodyPr>
          <a:lstStyle/>
          <a:p>
            <a:r>
              <a:rPr lang="en-US"/>
              <a:t>Find Your Voice</a:t>
            </a:r>
          </a:p>
        </p:txBody>
      </p:sp>
      <p:sp>
        <p:nvSpPr>
          <p:cNvPr id="21" name="Content Placeholder 20"/>
          <p:cNvSpPr>
            <a:spLocks noGrp="1"/>
          </p:cNvSpPr>
          <p:nvPr>
            <p:ph type="subTitle" idx="1"/>
          </p:nvPr>
        </p:nvSpPr>
        <p:spPr/>
        <p:txBody>
          <a:bodyPr/>
          <a:lstStyle/>
          <a:p>
            <a:r>
              <a:rPr lang="en-US"/>
              <a:t>What joining [Insert Club Name Here] can do for you!</a:t>
            </a:r>
          </a:p>
        </p:txBody>
      </p:sp>
    </p:spTree>
    <p:extLst>
      <p:ext uri="{BB962C8B-B14F-4D97-AF65-F5344CB8AC3E}">
        <p14:creationId xmlns:p14="http://schemas.microsoft.com/office/powerpoint/2010/main" val="2300515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Break barriers, not your budget</a:t>
            </a:r>
          </a:p>
        </p:txBody>
      </p:sp>
      <p:sp>
        <p:nvSpPr>
          <p:cNvPr id="3" name="Content Placeholder 2"/>
          <p:cNvSpPr>
            <a:spLocks noGrp="1"/>
          </p:cNvSpPr>
          <p:nvPr>
            <p:ph sz="half" idx="1"/>
          </p:nvPr>
        </p:nvSpPr>
        <p:spPr/>
        <p:txBody>
          <a:bodyPr>
            <a:normAutofit/>
          </a:bodyPr>
          <a:lstStyle/>
          <a:p>
            <a:pPr>
              <a:lnSpc>
                <a:spcPct val="100000"/>
              </a:lnSpc>
            </a:pPr>
            <a:r>
              <a:rPr lang="en-US" sz="2600" dirty="0"/>
              <a:t>Compared to conferences and seminars, Toastmasters is ongoing and affordable</a:t>
            </a:r>
          </a:p>
          <a:p>
            <a:pPr>
              <a:lnSpc>
                <a:spcPct val="100000"/>
              </a:lnSpc>
            </a:pPr>
            <a:r>
              <a:rPr lang="en-US" sz="2600" dirty="0"/>
              <a:t>Most cost-effective way to learn</a:t>
            </a:r>
          </a:p>
          <a:p>
            <a:pPr>
              <a:lnSpc>
                <a:spcPct val="100000"/>
              </a:lnSpc>
            </a:pPr>
            <a:r>
              <a:rPr lang="en-US" sz="2600" dirty="0"/>
              <a:t>$25 USD new-member fee </a:t>
            </a:r>
            <a:br>
              <a:rPr lang="en-US" sz="2600" dirty="0"/>
            </a:br>
            <a:r>
              <a:rPr lang="en-US" sz="2600" dirty="0"/>
              <a:t>per person</a:t>
            </a:r>
          </a:p>
        </p:txBody>
      </p:sp>
      <p:sp>
        <p:nvSpPr>
          <p:cNvPr id="4" name="Content Placeholder 3">
            <a:extLst>
              <a:ext uri="{FF2B5EF4-FFF2-40B4-BE49-F238E27FC236}">
                <a16:creationId xmlns:a16="http://schemas.microsoft.com/office/drawing/2014/main" id="{17B94EA4-C7F2-1A48-B0D6-04927599B1A5}"/>
              </a:ext>
            </a:extLst>
          </p:cNvPr>
          <p:cNvSpPr>
            <a:spLocks noGrp="1"/>
          </p:cNvSpPr>
          <p:nvPr>
            <p:ph sz="half" idx="2"/>
          </p:nvPr>
        </p:nvSpPr>
        <p:spPr/>
        <p:txBody>
          <a:bodyPr>
            <a:normAutofit/>
          </a:bodyPr>
          <a:lstStyle/>
          <a:p>
            <a:pPr>
              <a:lnSpc>
                <a:spcPct val="100000"/>
              </a:lnSpc>
            </a:pPr>
            <a:r>
              <a:rPr lang="en-US" sz="2600" dirty="0"/>
              <a:t>$60 USD six months’ membership dues per person</a:t>
            </a:r>
          </a:p>
          <a:p>
            <a:pPr>
              <a:lnSpc>
                <a:spcPct val="100000"/>
              </a:lnSpc>
            </a:pPr>
            <a:r>
              <a:rPr lang="en-US" sz="2600" dirty="0">
                <a:latin typeface="Arial" panose="020B0604020202020204" pitchFamily="34" charset="0"/>
                <a:cs typeface="Arial" panose="020B0604020202020204" pitchFamily="34" charset="0"/>
              </a:rPr>
              <a:t>[Insert any additional club dues]</a:t>
            </a:r>
          </a:p>
          <a:p>
            <a:r>
              <a:rPr lang="en-US" sz="2600" dirty="0">
                <a:solidFill>
                  <a:srgbClr val="000000"/>
                </a:solidFill>
                <a:effectLst/>
                <a:latin typeface="Arial" panose="020B0604020202020204" pitchFamily="34" charset="0"/>
                <a:cs typeface="Arial" panose="020B0604020202020204" pitchFamily="34" charset="0"/>
              </a:rPr>
              <a:t>Other education training programs average $1,995 USD per person</a:t>
            </a:r>
          </a:p>
          <a:p>
            <a:pPr marL="0" indent="0">
              <a:lnSpc>
                <a:spcPct val="100000"/>
              </a:lnSpc>
              <a:buNone/>
            </a:pPr>
            <a:endParaRPr lang="en-US" sz="2600" dirty="0"/>
          </a:p>
        </p:txBody>
      </p:sp>
    </p:spTree>
    <p:extLst>
      <p:ext uri="{BB962C8B-B14F-4D97-AF65-F5344CB8AC3E}">
        <p14:creationId xmlns:p14="http://schemas.microsoft.com/office/powerpoint/2010/main" val="267895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preview of the club experience</a:t>
            </a:r>
          </a:p>
        </p:txBody>
      </p:sp>
      <p:sp>
        <p:nvSpPr>
          <p:cNvPr id="3" name="Content Placeholder 2"/>
          <p:cNvSpPr>
            <a:spLocks noGrp="1"/>
          </p:cNvSpPr>
          <p:nvPr>
            <p:ph idx="1"/>
          </p:nvPr>
        </p:nvSpPr>
        <p:spPr/>
        <p:txBody>
          <a:bodyPr>
            <a:normAutofit/>
          </a:bodyPr>
          <a:lstStyle/>
          <a:p>
            <a:r>
              <a:rPr lang="en-US" sz="2600" dirty="0"/>
              <a:t>[Presenter name]</a:t>
            </a:r>
          </a:p>
          <a:p>
            <a:r>
              <a:rPr lang="en-US" sz="2600" dirty="0"/>
              <a:t>[Speech topic or title]</a:t>
            </a:r>
          </a:p>
          <a:p>
            <a:r>
              <a:rPr lang="en-US" sz="2600" dirty="0"/>
              <a:t>[How long in Toastmasters?]</a:t>
            </a:r>
          </a:p>
          <a:p>
            <a:r>
              <a:rPr lang="en-US" sz="2600" dirty="0"/>
              <a:t>[Any leadership roles held?]</a:t>
            </a:r>
          </a:p>
          <a:p>
            <a:pPr>
              <a:lnSpc>
                <a:spcPct val="100000"/>
              </a:lnSpc>
            </a:pPr>
            <a:r>
              <a:rPr lang="en-US" sz="2600" dirty="0"/>
              <a:t>[Recognition status]</a:t>
            </a:r>
          </a:p>
        </p:txBody>
      </p:sp>
    </p:spTree>
    <p:extLst>
      <p:ext uri="{BB962C8B-B14F-4D97-AF65-F5344CB8AC3E}">
        <p14:creationId xmlns:p14="http://schemas.microsoft.com/office/powerpoint/2010/main" val="3958958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Ready to join? </a:t>
            </a:r>
            <a:br>
              <a:rPr lang="en-US" dirty="0"/>
            </a:br>
            <a:r>
              <a:rPr lang="en-US" dirty="0"/>
              <a:t>Here’s how!</a:t>
            </a:r>
          </a:p>
        </p:txBody>
      </p:sp>
      <p:sp>
        <p:nvSpPr>
          <p:cNvPr id="3" name="Content Placeholder 2"/>
          <p:cNvSpPr>
            <a:spLocks noGrp="1"/>
          </p:cNvSpPr>
          <p:nvPr>
            <p:ph type="body" sz="half" idx="2"/>
          </p:nvPr>
        </p:nvSpPr>
        <p:spPr/>
        <p:txBody>
          <a:bodyPr>
            <a:normAutofit/>
          </a:bodyPr>
          <a:lstStyle/>
          <a:p>
            <a:pPr marL="342900" indent="-342900">
              <a:lnSpc>
                <a:spcPct val="100000"/>
              </a:lnSpc>
              <a:buFont typeface="Arial" panose="020B0604020202020204" pitchFamily="34" charset="0"/>
              <a:buChar char="•"/>
            </a:pPr>
            <a:r>
              <a:rPr lang="en-US" sz="2200" dirty="0"/>
              <a:t>Speak with the Vice President Membership, [Name of VP]</a:t>
            </a:r>
          </a:p>
          <a:p>
            <a:pPr marL="342900" indent="-342900">
              <a:lnSpc>
                <a:spcPct val="100000"/>
              </a:lnSpc>
              <a:buFont typeface="Arial" panose="020B0604020202020204" pitchFamily="34" charset="0"/>
              <a:buChar char="•"/>
            </a:pPr>
            <a:r>
              <a:rPr lang="en-US" sz="2200" dirty="0"/>
              <a:t>Complete the Application for Membership</a:t>
            </a:r>
          </a:p>
          <a:p>
            <a:pPr marL="342900" indent="-342900">
              <a:lnSpc>
                <a:spcPct val="100000"/>
              </a:lnSpc>
              <a:buFont typeface="Arial" panose="020B0604020202020204" pitchFamily="34" charset="0"/>
              <a:buChar char="•"/>
            </a:pPr>
            <a:r>
              <a:rPr lang="en-US" sz="2200" dirty="0"/>
              <a:t>Return the completed application </a:t>
            </a:r>
            <a:br>
              <a:rPr lang="en-US" sz="2200" dirty="0"/>
            </a:br>
            <a:r>
              <a:rPr lang="en-US" sz="2200" dirty="0"/>
              <a:t>with your dues to the Vice President Membership</a:t>
            </a:r>
          </a:p>
        </p:txBody>
      </p:sp>
      <p:sp>
        <p:nvSpPr>
          <p:cNvPr id="8" name="Picture Placeholder 7">
            <a:extLst>
              <a:ext uri="{FF2B5EF4-FFF2-40B4-BE49-F238E27FC236}">
                <a16:creationId xmlns:a16="http://schemas.microsoft.com/office/drawing/2014/main" id="{879AF9F8-2589-7C4E-A0AB-B413903A0F3D}"/>
              </a:ext>
            </a:extLst>
          </p:cNvPr>
          <p:cNvSpPr>
            <a:spLocks noGrp="1"/>
          </p:cNvSpPr>
          <p:nvPr>
            <p:ph type="pic" sz="quarter" idx="11"/>
          </p:nvPr>
        </p:nvSpPr>
        <p:spPr/>
        <p:txBody>
          <a:bodyPr/>
          <a:lstStyle/>
          <a:p>
            <a:endParaRPr lang="en-US"/>
          </a:p>
        </p:txBody>
      </p:sp>
      <p:pic>
        <p:nvPicPr>
          <p:cNvPr id="7" name="Picture 6" descr="Two people shaking hands at a Toastmasters club meeting.">
            <a:extLst>
              <a:ext uri="{FF2B5EF4-FFF2-40B4-BE49-F238E27FC236}">
                <a16:creationId xmlns:a16="http://schemas.microsoft.com/office/drawing/2014/main" id="{8361346B-B664-3A42-B110-10CE168B798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5151" r="25831" b="406"/>
          <a:stretch/>
        </p:blipFill>
        <p:spPr>
          <a:xfrm>
            <a:off x="6096000" y="0"/>
            <a:ext cx="6096000" cy="6858000"/>
          </a:xfrm>
          <a:prstGeom prst="rect">
            <a:avLst/>
          </a:prstGeom>
        </p:spPr>
      </p:pic>
    </p:spTree>
    <p:extLst>
      <p:ext uri="{BB962C8B-B14F-4D97-AF65-F5344CB8AC3E}">
        <p14:creationId xmlns:p14="http://schemas.microsoft.com/office/powerpoint/2010/main" val="382828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normAutofit/>
          </a:bodyPr>
          <a:lstStyle/>
          <a:p>
            <a:r>
              <a:rPr lang="en-US"/>
              <a:t>What is Toastmasters?</a:t>
            </a:r>
          </a:p>
        </p:txBody>
      </p:sp>
      <p:sp>
        <p:nvSpPr>
          <p:cNvPr id="9" name="Content Placeholder 5"/>
          <p:cNvSpPr>
            <a:spLocks noGrp="1"/>
          </p:cNvSpPr>
          <p:nvPr>
            <p:ph type="body" sz="half" idx="2"/>
          </p:nvPr>
        </p:nvSpPr>
        <p:spPr>
          <a:xfrm>
            <a:off x="277934" y="1535080"/>
            <a:ext cx="5124383" cy="4332319"/>
          </a:xfrm>
          <a:prstGeom prst="rect">
            <a:avLst/>
          </a:prstGeom>
        </p:spPr>
        <p:txBody>
          <a:bodyPr>
            <a:normAutofit/>
          </a:bodyPr>
          <a:lstStyle/>
          <a:p>
            <a:pPr marL="285750" indent="-285750">
              <a:lnSpc>
                <a:spcPct val="100000"/>
              </a:lnSpc>
              <a:buFont typeface="Arial" panose="020B0604020202020204" pitchFamily="34" charset="0"/>
              <a:buChar char="•"/>
            </a:pPr>
            <a:r>
              <a:rPr lang="en-US" sz="2200" dirty="0"/>
              <a:t>A worldwide nonprofit educational organization that empowers people to become more effective communicators and leaders</a:t>
            </a:r>
          </a:p>
          <a:p>
            <a:pPr marL="285750" indent="-285750">
              <a:lnSpc>
                <a:spcPct val="100000"/>
              </a:lnSpc>
              <a:buFont typeface="Arial" panose="020B0604020202020204" pitchFamily="34" charset="0"/>
              <a:buChar char="•"/>
            </a:pPr>
            <a:r>
              <a:rPr lang="en-US" sz="2200" dirty="0"/>
              <a:t>A network of approximately 270,000 members in more than 14,200 clubs in 148 countries</a:t>
            </a:r>
          </a:p>
          <a:p>
            <a:pPr marL="285750" indent="-285750">
              <a:lnSpc>
                <a:spcPct val="100000"/>
              </a:lnSpc>
              <a:buFont typeface="Arial" panose="020B0604020202020204" pitchFamily="34" charset="0"/>
              <a:buChar char="•"/>
            </a:pPr>
            <a:r>
              <a:rPr lang="en-US" sz="2200" dirty="0"/>
              <a:t>An effective provider of dynamic, high-value, experiential communication and leadership skills development </a:t>
            </a:r>
          </a:p>
        </p:txBody>
      </p:sp>
      <p:sp>
        <p:nvSpPr>
          <p:cNvPr id="2" name="Picture Placeholder 1">
            <a:extLst>
              <a:ext uri="{FF2B5EF4-FFF2-40B4-BE49-F238E27FC236}">
                <a16:creationId xmlns:a16="http://schemas.microsoft.com/office/drawing/2014/main" id="{2A9C9149-B0B9-3F41-814F-494FA0731032}"/>
              </a:ext>
            </a:extLst>
          </p:cNvPr>
          <p:cNvSpPr>
            <a:spLocks noGrp="1"/>
          </p:cNvSpPr>
          <p:nvPr>
            <p:ph type="pic" sz="quarter" idx="11"/>
          </p:nvPr>
        </p:nvSpPr>
        <p:spPr/>
        <p:txBody>
          <a:bodyPr/>
          <a:lstStyle/>
          <a:p>
            <a:endParaRPr lang="en-US"/>
          </a:p>
        </p:txBody>
      </p:sp>
      <p:pic>
        <p:nvPicPr>
          <p:cNvPr id="7" name="Picture 6" descr="Toastmasters meeting with a man at the lectern.">
            <a:extLst>
              <a:ext uri="{FF2B5EF4-FFF2-40B4-BE49-F238E27FC236}">
                <a16:creationId xmlns:a16="http://schemas.microsoft.com/office/drawing/2014/main" id="{9AF661CE-4326-5E4E-9443-C7F2C0C7D85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778" r="29640"/>
          <a:stretch/>
        </p:blipFill>
        <p:spPr>
          <a:xfrm>
            <a:off x="6096000" y="0"/>
            <a:ext cx="6096000" cy="6858000"/>
          </a:xfrm>
          <a:prstGeom prst="roundRect">
            <a:avLst>
              <a:gd name="adj" fmla="val 0"/>
            </a:avLst>
          </a:prstGeom>
        </p:spPr>
      </p:pic>
    </p:spTree>
    <p:extLst>
      <p:ext uri="{BB962C8B-B14F-4D97-AF65-F5344CB8AC3E}">
        <p14:creationId xmlns:p14="http://schemas.microsoft.com/office/powerpoint/2010/main" val="2548538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 will learn to:</a:t>
            </a:r>
          </a:p>
        </p:txBody>
      </p:sp>
      <p:sp>
        <p:nvSpPr>
          <p:cNvPr id="17" name="Content Placeholder 2"/>
          <p:cNvSpPr txBox="1">
            <a:spLocks/>
          </p:cNvSpPr>
          <p:nvPr/>
        </p:nvSpPr>
        <p:spPr>
          <a:xfrm>
            <a:off x="609600" y="1635017"/>
            <a:ext cx="10972800" cy="4232384"/>
          </a:xfrm>
          <a:prstGeom prst="rect">
            <a:avLst/>
          </a:prstGeom>
        </p:spPr>
        <p:txBody>
          <a:bodyPr vert="horz" lIns="91440" tIns="45720" rIns="91440" bIns="45720" numCol="2" rtlCol="0">
            <a:no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855663" lvl="2" indent="0">
              <a:lnSpc>
                <a:spcPts val="7200"/>
              </a:lnSpc>
              <a:spcBef>
                <a:spcPts val="0"/>
              </a:spcBef>
              <a:buNone/>
            </a:pPr>
            <a:r>
              <a:rPr lang="en-US" sz="2400" dirty="0">
                <a:solidFill>
                  <a:schemeClr val="tx1"/>
                </a:solidFill>
                <a:latin typeface="+mn-lt"/>
              </a:rPr>
              <a:t>Develop critical-thinking skills</a:t>
            </a:r>
          </a:p>
          <a:p>
            <a:pPr marL="855663" lvl="2" indent="0">
              <a:lnSpc>
                <a:spcPts val="7200"/>
              </a:lnSpc>
              <a:spcBef>
                <a:spcPts val="0"/>
              </a:spcBef>
              <a:buNone/>
            </a:pPr>
            <a:r>
              <a:rPr lang="en-US" sz="2400" dirty="0">
                <a:solidFill>
                  <a:schemeClr val="tx1"/>
                </a:solidFill>
                <a:latin typeface="+mn-lt"/>
              </a:rPr>
              <a:t>Practice time management</a:t>
            </a:r>
          </a:p>
          <a:p>
            <a:pPr marL="855663" lvl="2" indent="0">
              <a:lnSpc>
                <a:spcPts val="7200"/>
              </a:lnSpc>
              <a:spcBef>
                <a:spcPts val="0"/>
              </a:spcBef>
              <a:buNone/>
            </a:pPr>
            <a:r>
              <a:rPr lang="en-US" sz="2400" dirty="0">
                <a:solidFill>
                  <a:schemeClr val="tx1"/>
                </a:solidFill>
                <a:latin typeface="+mn-lt"/>
              </a:rPr>
              <a:t>Enhance their listening skills</a:t>
            </a:r>
          </a:p>
          <a:p>
            <a:pPr marL="855663" lvl="2" indent="0">
              <a:lnSpc>
                <a:spcPts val="7200"/>
              </a:lnSpc>
              <a:spcBef>
                <a:spcPts val="0"/>
              </a:spcBef>
              <a:buNone/>
            </a:pPr>
            <a:r>
              <a:rPr lang="en-US" sz="2400" dirty="0">
                <a:solidFill>
                  <a:schemeClr val="tx1"/>
                </a:solidFill>
                <a:latin typeface="+mn-lt"/>
              </a:rPr>
              <a:t>Sharpen their presentation skills</a:t>
            </a:r>
          </a:p>
          <a:p>
            <a:pPr marL="855663" lvl="2" indent="0">
              <a:lnSpc>
                <a:spcPts val="7200"/>
              </a:lnSpc>
              <a:spcBef>
                <a:spcPts val="0"/>
              </a:spcBef>
              <a:buNone/>
            </a:pPr>
            <a:r>
              <a:rPr lang="en-US" sz="2400" dirty="0">
                <a:solidFill>
                  <a:schemeClr val="tx1"/>
                </a:solidFill>
                <a:latin typeface="+mn-lt"/>
              </a:rPr>
              <a:t>Establish relationships</a:t>
            </a:r>
          </a:p>
          <a:p>
            <a:pPr marL="855663" lvl="2" indent="0">
              <a:lnSpc>
                <a:spcPts val="7200"/>
              </a:lnSpc>
              <a:spcBef>
                <a:spcPts val="0"/>
              </a:spcBef>
              <a:buNone/>
            </a:pPr>
            <a:r>
              <a:rPr lang="en-US" sz="2400" dirty="0">
                <a:solidFill>
                  <a:schemeClr val="tx1"/>
                </a:solidFill>
                <a:latin typeface="+mn-lt"/>
              </a:rPr>
              <a:t>Speak without practice</a:t>
            </a:r>
          </a:p>
          <a:p>
            <a:pPr marL="855663" lvl="2" indent="0">
              <a:lnSpc>
                <a:spcPts val="7200"/>
              </a:lnSpc>
              <a:spcBef>
                <a:spcPts val="0"/>
              </a:spcBef>
              <a:buNone/>
            </a:pPr>
            <a:r>
              <a:rPr lang="en-US" sz="2400" dirty="0">
                <a:solidFill>
                  <a:schemeClr val="tx1"/>
                </a:solidFill>
                <a:latin typeface="+mn-lt"/>
              </a:rPr>
              <a:t>Take and implement feedback</a:t>
            </a:r>
          </a:p>
          <a:p>
            <a:pPr marL="855663" lvl="2" indent="0">
              <a:lnSpc>
                <a:spcPts val="7200"/>
              </a:lnSpc>
              <a:spcBef>
                <a:spcPts val="0"/>
              </a:spcBef>
              <a:buNone/>
            </a:pPr>
            <a:r>
              <a:rPr lang="en-US" sz="2400" dirty="0">
                <a:solidFill>
                  <a:schemeClr val="tx1"/>
                </a:solidFill>
                <a:latin typeface="+mn-lt"/>
              </a:rPr>
              <a:t>Develop leadership skills</a:t>
            </a:r>
          </a:p>
        </p:txBody>
      </p:sp>
      <p:pic>
        <p:nvPicPr>
          <p:cNvPr id="18" name="Picture 17" descr="time management-new.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9574" y="2889952"/>
            <a:ext cx="563032" cy="563032"/>
          </a:xfrm>
          <a:prstGeom prst="rect">
            <a:avLst/>
          </a:prstGeom>
        </p:spPr>
      </p:pic>
      <p:pic>
        <p:nvPicPr>
          <p:cNvPr id="19" name="Picture 18" descr="Lecturer with solid fill"/>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29338" y="2916690"/>
            <a:ext cx="563032" cy="563032"/>
          </a:xfrm>
          <a:prstGeom prst="rect">
            <a:avLst/>
          </a:prstGeom>
        </p:spPr>
      </p:pic>
      <p:pic>
        <p:nvPicPr>
          <p:cNvPr id="20" name="Picture 19" descr="Head with gears with solid fill"/>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9574" y="1982151"/>
            <a:ext cx="563032" cy="563032"/>
          </a:xfrm>
          <a:prstGeom prst="rect">
            <a:avLst/>
          </a:prstGeom>
        </p:spPr>
      </p:pic>
      <p:pic>
        <p:nvPicPr>
          <p:cNvPr id="21" name="Picture 20" descr="listening-new.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6205" y="3797753"/>
            <a:ext cx="568898" cy="563032"/>
          </a:xfrm>
          <a:prstGeom prst="rect">
            <a:avLst/>
          </a:prstGeom>
        </p:spPr>
      </p:pic>
      <p:pic>
        <p:nvPicPr>
          <p:cNvPr id="22" name="Picture 21" descr="feedback-new.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29338" y="3811121"/>
            <a:ext cx="563032" cy="563032"/>
          </a:xfrm>
          <a:prstGeom prst="rect">
            <a:avLst/>
          </a:prstGeom>
        </p:spPr>
      </p:pic>
      <p:pic>
        <p:nvPicPr>
          <p:cNvPr id="23" name="Picture 22" descr="Handshake with solid fill"/>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162669" y="1888921"/>
            <a:ext cx="696370" cy="696370"/>
          </a:xfrm>
          <a:prstGeom prst="rect">
            <a:avLst/>
          </a:prstGeom>
        </p:spPr>
      </p:pic>
      <p:pic>
        <p:nvPicPr>
          <p:cNvPr id="24" name="Picture 23" descr="presentation skills-new.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19574" y="4705553"/>
            <a:ext cx="563032" cy="563032"/>
          </a:xfrm>
          <a:prstGeom prst="rect">
            <a:avLst/>
          </a:prstGeom>
        </p:spPr>
      </p:pic>
      <p:pic>
        <p:nvPicPr>
          <p:cNvPr id="25" name="Picture 24" descr="Group of men with solid fill">
            <a:extLst>
              <a:ext uri="{FF2B5EF4-FFF2-40B4-BE49-F238E27FC236}">
                <a16:creationId xmlns:a16="http://schemas.microsoft.com/office/drawing/2014/main" id="{2770C570-984F-2D49-8C14-109FD52C70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238182" y="4705553"/>
            <a:ext cx="563032" cy="563032"/>
          </a:xfrm>
          <a:prstGeom prst="rect">
            <a:avLst/>
          </a:prstGeom>
        </p:spPr>
      </p:pic>
    </p:spTree>
    <p:extLst>
      <p:ext uri="{BB962C8B-B14F-4D97-AF65-F5344CB8AC3E}">
        <p14:creationId xmlns:p14="http://schemas.microsoft.com/office/powerpoint/2010/main" val="126931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Toastmasters club experience</a:t>
            </a:r>
          </a:p>
        </p:txBody>
      </p:sp>
      <p:sp>
        <p:nvSpPr>
          <p:cNvPr id="3" name="Content Placeholder 2"/>
          <p:cNvSpPr>
            <a:spLocks noGrp="1"/>
          </p:cNvSpPr>
          <p:nvPr>
            <p:ph type="body" sz="half" idx="2"/>
          </p:nvPr>
        </p:nvSpPr>
        <p:spPr>
          <a:xfrm>
            <a:off x="277934" y="2019065"/>
            <a:ext cx="5608516" cy="3848335"/>
          </a:xfrm>
        </p:spPr>
        <p:txBody>
          <a:bodyPr numCol="1" spcCol="457200">
            <a:normAutofit lnSpcReduction="10000"/>
          </a:bodyPr>
          <a:lstStyle/>
          <a:p>
            <a:pPr marL="342900" indent="-342900">
              <a:buFont typeface="Arial" panose="020B0604020202020204" pitchFamily="34" charset="0"/>
              <a:buChar char="•"/>
            </a:pPr>
            <a:r>
              <a:rPr lang="en-US" sz="2400" dirty="0"/>
              <a:t>Hands-on learning environment</a:t>
            </a:r>
          </a:p>
          <a:p>
            <a:pPr marL="342900" indent="-342900">
              <a:buFont typeface="Arial" panose="020B0604020202020204" pitchFamily="34" charset="0"/>
              <a:buChar char="•"/>
            </a:pPr>
            <a:r>
              <a:rPr lang="en-US" sz="2400" dirty="0"/>
              <a:t>Practice prepared and impromptu speeches</a:t>
            </a:r>
          </a:p>
          <a:p>
            <a:pPr marL="342900" indent="-342900">
              <a:buFont typeface="Arial" panose="020B0604020202020204" pitchFamily="34" charset="0"/>
              <a:buChar char="•"/>
            </a:pPr>
            <a:r>
              <a:rPr lang="en-US" sz="2400" dirty="0"/>
              <a:t>Receive feedback and evaluations </a:t>
            </a:r>
            <a:br>
              <a:rPr lang="en-US" sz="2400" dirty="0"/>
            </a:br>
            <a:r>
              <a:rPr lang="en-US" sz="2400" dirty="0"/>
              <a:t>in a supportive environment</a:t>
            </a:r>
          </a:p>
          <a:p>
            <a:pPr marL="342900" indent="-342900">
              <a:buFont typeface="Arial" panose="020B0604020202020204" pitchFamily="34" charset="0"/>
              <a:buChar char="•"/>
            </a:pPr>
            <a:r>
              <a:rPr lang="en-US" sz="2400" dirty="0"/>
              <a:t>Opportunities to lead at every meeting</a:t>
            </a:r>
          </a:p>
          <a:p>
            <a:pPr marL="342900" indent="-342900">
              <a:buFont typeface="Arial" panose="020B0604020202020204" pitchFamily="34" charset="0"/>
              <a:buChar char="•"/>
            </a:pPr>
            <a:r>
              <a:rPr lang="en-US" sz="2400" dirty="0"/>
              <a:t>Access to a mentor</a:t>
            </a:r>
          </a:p>
          <a:p>
            <a:pPr marL="342900" indent="-342900">
              <a:buFont typeface="Arial" panose="020B0604020202020204" pitchFamily="34" charset="0"/>
              <a:buChar char="•"/>
            </a:pPr>
            <a:r>
              <a:rPr lang="en-US" sz="2400" dirty="0"/>
              <a:t>Meetings held in person, online, </a:t>
            </a:r>
            <a:br>
              <a:rPr lang="en-US" sz="2400" dirty="0"/>
            </a:br>
            <a:r>
              <a:rPr lang="en-US" sz="2400" dirty="0"/>
              <a:t>or both</a:t>
            </a:r>
          </a:p>
        </p:txBody>
      </p:sp>
      <p:pic>
        <p:nvPicPr>
          <p:cNvPr id="6" name="Picture Placeholder 5" descr="A person holding a microphone in front of a crowd of people&#10;&#10;Description automatically generated">
            <a:extLst>
              <a:ext uri="{FF2B5EF4-FFF2-40B4-BE49-F238E27FC236}">
                <a16:creationId xmlns:a16="http://schemas.microsoft.com/office/drawing/2014/main" id="{FADB8A75-ACA7-0CF2-30B3-1830634EEF56}"/>
              </a:ext>
            </a:extLst>
          </p:cNvPr>
          <p:cNvPicPr>
            <a:picLocks noGrp="1" noChangeAspect="1"/>
          </p:cNvPicPr>
          <p:nvPr>
            <p:ph type="pic" sz="quarter" idx="11"/>
          </p:nvPr>
        </p:nvPicPr>
        <p:blipFill rotWithShape="1">
          <a:blip r:embed="rId3">
            <a:extLst>
              <a:ext uri="{BEBA8EAE-BF5A-486C-A8C5-ECC9F3942E4B}">
                <a14:imgProps xmlns:a14="http://schemas.microsoft.com/office/drawing/2010/main">
                  <a14:imgLayer r:embed="rId4">
                    <a14:imgEffect>
                      <a14:brightnessContrast bright="14000"/>
                    </a14:imgEffect>
                  </a14:imgLayer>
                </a14:imgProps>
              </a:ext>
            </a:extLst>
          </a:blip>
          <a:srcRect l="11674" r="26873" b="5985"/>
          <a:stretch/>
        </p:blipFill>
        <p:spPr>
          <a:xfrm flipH="1">
            <a:off x="6096000" y="0"/>
            <a:ext cx="6099048" cy="6217920"/>
          </a:xfrm>
        </p:spPr>
      </p:pic>
    </p:spTree>
    <p:extLst>
      <p:ext uri="{BB962C8B-B14F-4D97-AF65-F5344CB8AC3E}">
        <p14:creationId xmlns:p14="http://schemas.microsoft.com/office/powerpoint/2010/main" val="30196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6C7C-4841-C94B-AD47-038B2D835AAB}"/>
              </a:ext>
            </a:extLst>
          </p:cNvPr>
          <p:cNvSpPr>
            <a:spLocks noGrp="1"/>
          </p:cNvSpPr>
          <p:nvPr>
            <p:ph type="title"/>
          </p:nvPr>
        </p:nvSpPr>
        <p:spPr/>
        <p:txBody>
          <a:bodyPr>
            <a:normAutofit/>
          </a:bodyPr>
          <a:lstStyle/>
          <a:p>
            <a:r>
              <a:rPr lang="en-US" dirty="0"/>
              <a:t>What is the Pathways learning experience?</a:t>
            </a:r>
          </a:p>
        </p:txBody>
      </p:sp>
      <p:sp>
        <p:nvSpPr>
          <p:cNvPr id="3" name="Content Placeholder 2">
            <a:extLst>
              <a:ext uri="{FF2B5EF4-FFF2-40B4-BE49-F238E27FC236}">
                <a16:creationId xmlns:a16="http://schemas.microsoft.com/office/drawing/2014/main" id="{AEE79A83-389F-2B4B-8F6D-AC092D4B0539}"/>
              </a:ext>
            </a:extLst>
          </p:cNvPr>
          <p:cNvSpPr>
            <a:spLocks noGrp="1"/>
          </p:cNvSpPr>
          <p:nvPr>
            <p:ph type="body" sz="half" idx="2"/>
          </p:nvPr>
        </p:nvSpPr>
        <p:spPr>
          <a:xfrm>
            <a:off x="277934" y="2019065"/>
            <a:ext cx="4903666" cy="3848335"/>
          </a:xfrm>
        </p:spPr>
        <p:txBody>
          <a:bodyPr>
            <a:normAutofit/>
          </a:bodyPr>
          <a:lstStyle/>
          <a:p>
            <a:pPr marL="342900" indent="-342900">
              <a:lnSpc>
                <a:spcPct val="100000"/>
              </a:lnSpc>
              <a:buFont typeface="Arial" panose="020B0604020202020204" pitchFamily="34" charset="0"/>
              <a:buChar char="•"/>
            </a:pPr>
            <a:r>
              <a:rPr lang="en-US" sz="2200" dirty="0"/>
              <a:t>Pathways is Toastmasters’ education program</a:t>
            </a:r>
          </a:p>
          <a:p>
            <a:pPr marL="342900" indent="-342900">
              <a:lnSpc>
                <a:spcPct val="100000"/>
              </a:lnSpc>
              <a:buFont typeface="Arial" panose="020B0604020202020204" pitchFamily="34" charset="0"/>
              <a:buChar char="•"/>
            </a:pPr>
            <a:r>
              <a:rPr lang="en-US" sz="2200" dirty="0"/>
              <a:t>Each member receives one free path to start</a:t>
            </a:r>
          </a:p>
          <a:p>
            <a:pPr marL="342900" indent="-342900">
              <a:lnSpc>
                <a:spcPct val="100000"/>
              </a:lnSpc>
              <a:buFont typeface="Arial" panose="020B0604020202020204" pitchFamily="34" charset="0"/>
              <a:buChar char="•"/>
            </a:pPr>
            <a:r>
              <a:rPr lang="en-US" sz="2200" dirty="0"/>
              <a:t>Choose from 6 paths based on your goals</a:t>
            </a:r>
          </a:p>
          <a:p>
            <a:pPr marL="342900" indent="-342900">
              <a:lnSpc>
                <a:spcPct val="100000"/>
              </a:lnSpc>
              <a:buFont typeface="Arial" panose="020B0604020202020204" pitchFamily="34" charset="0"/>
              <a:buChar char="•"/>
            </a:pPr>
            <a:r>
              <a:rPr lang="en-US" sz="2200" dirty="0"/>
              <a:t>Use Pathways online</a:t>
            </a:r>
          </a:p>
          <a:p>
            <a:pPr marL="342900" indent="-342900">
              <a:lnSpc>
                <a:spcPct val="100000"/>
              </a:lnSpc>
              <a:buFont typeface="Arial" panose="020B0604020202020204" pitchFamily="34" charset="0"/>
              <a:buChar char="•"/>
            </a:pPr>
            <a:r>
              <a:rPr lang="en-US" sz="2200" dirty="0"/>
              <a:t>Work at your own pace</a:t>
            </a:r>
          </a:p>
          <a:p>
            <a:pPr marL="342900" indent="-342900">
              <a:lnSpc>
                <a:spcPct val="100000"/>
              </a:lnSpc>
              <a:buFont typeface="Arial" panose="020B0604020202020204" pitchFamily="34" charset="0"/>
              <a:buChar char="•"/>
            </a:pPr>
            <a:r>
              <a:rPr lang="en-US" sz="2200" dirty="0"/>
              <a:t>Build professional skills</a:t>
            </a:r>
          </a:p>
        </p:txBody>
      </p:sp>
      <p:sp>
        <p:nvSpPr>
          <p:cNvPr id="9" name="Picture Placeholder 8">
            <a:extLst>
              <a:ext uri="{FF2B5EF4-FFF2-40B4-BE49-F238E27FC236}">
                <a16:creationId xmlns:a16="http://schemas.microsoft.com/office/drawing/2014/main" id="{E1B14BD2-7178-104E-B8F7-8CB622D48359}"/>
              </a:ext>
            </a:extLst>
          </p:cNvPr>
          <p:cNvSpPr>
            <a:spLocks noGrp="1"/>
          </p:cNvSpPr>
          <p:nvPr>
            <p:ph type="pic" sz="quarter" idx="11"/>
          </p:nvPr>
        </p:nvSpPr>
        <p:spPr/>
        <p:txBody>
          <a:bodyPr/>
          <a:lstStyle/>
          <a:p>
            <a:endParaRPr lang="en-US"/>
          </a:p>
        </p:txBody>
      </p:sp>
      <p:pic>
        <p:nvPicPr>
          <p:cNvPr id="4" name="Picture 3">
            <a:extLst>
              <a:ext uri="{FF2B5EF4-FFF2-40B4-BE49-F238E27FC236}">
                <a16:creationId xmlns:a16="http://schemas.microsoft.com/office/drawing/2014/main" id="{93494ED4-5362-5146-98B4-301A336A018E}"/>
              </a:ext>
            </a:extLst>
          </p:cNvPr>
          <p:cNvPicPr>
            <a:picLocks noChangeAspect="1"/>
          </p:cNvPicPr>
          <p:nvPr/>
        </p:nvPicPr>
        <p:blipFill rotWithShape="1">
          <a:blip r:embed="rId3"/>
          <a:srcRect l="2420" t="-1" r="13329" b="37"/>
          <a:stretch/>
        </p:blipFill>
        <p:spPr>
          <a:xfrm>
            <a:off x="6096000" y="-1"/>
            <a:ext cx="6096000" cy="6220047"/>
          </a:xfrm>
          <a:prstGeom prst="rect">
            <a:avLst/>
          </a:prstGeom>
        </p:spPr>
      </p:pic>
    </p:spTree>
    <p:extLst>
      <p:ext uri="{BB962C8B-B14F-4D97-AF65-F5344CB8AC3E}">
        <p14:creationId xmlns:p14="http://schemas.microsoft.com/office/powerpoint/2010/main" val="120325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glimpse into Pathways</a:t>
            </a:r>
          </a:p>
        </p:txBody>
      </p:sp>
      <p:sp>
        <p:nvSpPr>
          <p:cNvPr id="5" name="TextBox 4"/>
          <p:cNvSpPr txBox="1"/>
          <p:nvPr/>
        </p:nvSpPr>
        <p:spPr>
          <a:xfrm>
            <a:off x="5588000" y="7837714"/>
            <a:ext cx="184666" cy="369332"/>
          </a:xfrm>
          <a:prstGeom prst="rect">
            <a:avLst/>
          </a:prstGeom>
          <a:noFill/>
        </p:spPr>
        <p:txBody>
          <a:bodyPr wrap="none" rtlCol="0">
            <a:spAutoFit/>
          </a:bodyPr>
          <a:lstStyle/>
          <a:p>
            <a:endParaRPr lang="en-US"/>
          </a:p>
        </p:txBody>
      </p:sp>
      <p:pic>
        <p:nvPicPr>
          <p:cNvPr id="4" name="Picture 3" descr="Pathways Chart@2x.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1163" y="618310"/>
            <a:ext cx="6318250" cy="6318250"/>
          </a:xfrm>
          <a:prstGeom prst="rect">
            <a:avLst/>
          </a:prstGeom>
        </p:spPr>
      </p:pic>
    </p:spTree>
    <p:extLst>
      <p:ext uri="{BB962C8B-B14F-4D97-AF65-F5344CB8AC3E}">
        <p14:creationId xmlns:p14="http://schemas.microsoft.com/office/powerpoint/2010/main" val="329788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into Pathways</a:t>
            </a:r>
          </a:p>
        </p:txBody>
      </p:sp>
      <p:pic>
        <p:nvPicPr>
          <p:cNvPr id="4" name="Picture 3">
            <a:extLst>
              <a:ext uri="{FF2B5EF4-FFF2-40B4-BE49-F238E27FC236}">
                <a16:creationId xmlns:a16="http://schemas.microsoft.com/office/drawing/2014/main" id="{51482CA6-5544-B64E-91E1-CB970EDCE4D1}"/>
              </a:ext>
            </a:extLst>
          </p:cNvPr>
          <p:cNvPicPr>
            <a:picLocks noChangeAspect="1"/>
          </p:cNvPicPr>
          <p:nvPr/>
        </p:nvPicPr>
        <p:blipFill>
          <a:blip r:embed="rId3"/>
          <a:srcRect/>
          <a:stretch/>
        </p:blipFill>
        <p:spPr>
          <a:xfrm>
            <a:off x="520543" y="1287208"/>
            <a:ext cx="11150913" cy="5130217"/>
          </a:xfrm>
          <a:prstGeom prst="rect">
            <a:avLst/>
          </a:prstGeom>
        </p:spPr>
      </p:pic>
    </p:spTree>
    <p:extLst>
      <p:ext uri="{BB962C8B-B14F-4D97-AF65-F5344CB8AC3E}">
        <p14:creationId xmlns:p14="http://schemas.microsoft.com/office/powerpoint/2010/main" val="280117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6DA94F-8F90-9244-9502-7822DA36D163}"/>
              </a:ext>
            </a:extLst>
          </p:cNvPr>
          <p:cNvSpPr>
            <a:spLocks noGrp="1"/>
          </p:cNvSpPr>
          <p:nvPr>
            <p:ph type="title"/>
          </p:nvPr>
        </p:nvSpPr>
        <p:spPr/>
        <p:txBody>
          <a:bodyPr/>
          <a:lstStyle/>
          <a:p>
            <a:r>
              <a:rPr lang="en-US" dirty="0"/>
              <a:t>How the evaluation process works</a:t>
            </a:r>
          </a:p>
        </p:txBody>
      </p:sp>
      <p:pic>
        <p:nvPicPr>
          <p:cNvPr id="9" name="Picture Placeholder 8">
            <a:extLst>
              <a:ext uri="{FF2B5EF4-FFF2-40B4-BE49-F238E27FC236}">
                <a16:creationId xmlns:a16="http://schemas.microsoft.com/office/drawing/2014/main" id="{75CEBC87-5CBF-4644-A853-F58788AF892D}"/>
              </a:ext>
            </a:extLst>
          </p:cNvPr>
          <p:cNvPicPr>
            <a:picLocks noGrp="1" noChangeAspect="1"/>
          </p:cNvPicPr>
          <p:nvPr>
            <p:ph type="pic" sz="quarter" idx="11"/>
          </p:nvPr>
        </p:nvPicPr>
        <p:blipFill rotWithShape="1">
          <a:blip r:embed="rId3"/>
          <a:srcRect l="26532" t="26903" b="18351"/>
          <a:stretch/>
        </p:blipFill>
        <p:spPr>
          <a:xfrm>
            <a:off x="0" y="1143000"/>
            <a:ext cx="12191999" cy="5095754"/>
          </a:xfrm>
        </p:spPr>
      </p:pic>
    </p:spTree>
    <p:extLst>
      <p:ext uri="{BB962C8B-B14F-4D97-AF65-F5344CB8AC3E}">
        <p14:creationId xmlns:p14="http://schemas.microsoft.com/office/powerpoint/2010/main" val="3215119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A907-1DFE-FB43-B06D-15D0D71D7D95}"/>
              </a:ext>
            </a:extLst>
          </p:cNvPr>
          <p:cNvSpPr>
            <a:spLocks noGrp="1"/>
          </p:cNvSpPr>
          <p:nvPr>
            <p:ph type="title"/>
          </p:nvPr>
        </p:nvSpPr>
        <p:spPr/>
        <p:txBody>
          <a:bodyPr>
            <a:normAutofit/>
          </a:bodyPr>
          <a:lstStyle/>
          <a:p>
            <a:r>
              <a:rPr lang="en-US" dirty="0"/>
              <a:t>Learning doesn’t stop </a:t>
            </a:r>
            <a:br>
              <a:rPr lang="en-US" dirty="0"/>
            </a:br>
            <a:r>
              <a:rPr lang="en-US" dirty="0"/>
              <a:t>at the club</a:t>
            </a:r>
          </a:p>
        </p:txBody>
      </p:sp>
      <p:sp>
        <p:nvSpPr>
          <p:cNvPr id="3" name="Content Placeholder 2">
            <a:extLst>
              <a:ext uri="{FF2B5EF4-FFF2-40B4-BE49-F238E27FC236}">
                <a16:creationId xmlns:a16="http://schemas.microsoft.com/office/drawing/2014/main" id="{7C95BE0F-5441-AC4E-A51D-5D59388FB448}"/>
              </a:ext>
            </a:extLst>
          </p:cNvPr>
          <p:cNvSpPr>
            <a:spLocks noGrp="1"/>
          </p:cNvSpPr>
          <p:nvPr>
            <p:ph type="body" sz="half" idx="2"/>
          </p:nvPr>
        </p:nvSpPr>
        <p:spPr>
          <a:xfrm>
            <a:off x="277934" y="2019065"/>
            <a:ext cx="5285739" cy="3848335"/>
          </a:xfrm>
        </p:spPr>
        <p:txBody>
          <a:bodyPr>
            <a:normAutofit/>
          </a:bodyPr>
          <a:lstStyle/>
          <a:p>
            <a:pPr marL="342900" indent="-342900">
              <a:lnSpc>
                <a:spcPct val="100000"/>
              </a:lnSpc>
              <a:buFont typeface="Arial" panose="020B0604020202020204" pitchFamily="34" charset="0"/>
              <a:buChar char="•"/>
            </a:pPr>
            <a:r>
              <a:rPr lang="en-US" sz="2200" dirty="0"/>
              <a:t>Subscription to the </a:t>
            </a:r>
            <a:r>
              <a:rPr lang="en-US" sz="2200" i="1" dirty="0"/>
              <a:t>Toastmaster</a:t>
            </a:r>
            <a:r>
              <a:rPr lang="en-US" sz="2200" dirty="0"/>
              <a:t> magazine</a:t>
            </a:r>
          </a:p>
          <a:p>
            <a:pPr marL="342900" indent="-342900">
              <a:lnSpc>
                <a:spcPct val="100000"/>
              </a:lnSpc>
              <a:buFont typeface="Arial" panose="020B0604020202020204" pitchFamily="34" charset="0"/>
              <a:buChar char="•"/>
            </a:pPr>
            <a:r>
              <a:rPr lang="en-US" sz="2200" dirty="0"/>
              <a:t>Speech contests</a:t>
            </a:r>
          </a:p>
          <a:p>
            <a:pPr marL="342900" indent="-342900">
              <a:lnSpc>
                <a:spcPct val="100000"/>
              </a:lnSpc>
              <a:buFont typeface="Arial" panose="020B0604020202020204" pitchFamily="34" charset="0"/>
              <a:buChar char="•"/>
            </a:pPr>
            <a:r>
              <a:rPr lang="en-US" sz="2200" dirty="0"/>
              <a:t>International Convention</a:t>
            </a:r>
          </a:p>
          <a:p>
            <a:pPr marL="342900" indent="-342900">
              <a:lnSpc>
                <a:spcPct val="100000"/>
              </a:lnSpc>
              <a:buFont typeface="Arial" panose="020B0604020202020204" pitchFamily="34" charset="0"/>
              <a:buChar char="•"/>
            </a:pPr>
            <a:r>
              <a:rPr lang="en-US" sz="2200" dirty="0"/>
              <a:t>District conferences</a:t>
            </a:r>
          </a:p>
          <a:p>
            <a:pPr marL="342900" indent="-342900">
              <a:lnSpc>
                <a:spcPct val="100000"/>
              </a:lnSpc>
              <a:buFont typeface="Arial" panose="020B0604020202020204" pitchFamily="34" charset="0"/>
              <a:buChar char="•"/>
            </a:pPr>
            <a:r>
              <a:rPr lang="en-US" sz="2200" dirty="0"/>
              <a:t>Access to helpful resources at </a:t>
            </a:r>
            <a:r>
              <a:rPr lang="en-US" sz="2200" b="1" dirty="0" err="1"/>
              <a:t>toastmasters.org</a:t>
            </a:r>
            <a:endParaRPr lang="en-US" sz="2200" b="1" dirty="0"/>
          </a:p>
        </p:txBody>
      </p:sp>
      <p:sp>
        <p:nvSpPr>
          <p:cNvPr id="6" name="Picture Placeholder 5">
            <a:extLst>
              <a:ext uri="{FF2B5EF4-FFF2-40B4-BE49-F238E27FC236}">
                <a16:creationId xmlns:a16="http://schemas.microsoft.com/office/drawing/2014/main" id="{9ED3D74D-64B1-2643-ABEA-255DBA748306}"/>
              </a:ext>
            </a:extLst>
          </p:cNvPr>
          <p:cNvSpPr>
            <a:spLocks noGrp="1"/>
          </p:cNvSpPr>
          <p:nvPr>
            <p:ph type="pic" sz="quarter" idx="11"/>
          </p:nvPr>
        </p:nvSpPr>
        <p:spPr/>
        <p:txBody>
          <a:bodyPr/>
          <a:lstStyle/>
          <a:p>
            <a:endParaRPr lang="en-US"/>
          </a:p>
        </p:txBody>
      </p:sp>
      <p:pic>
        <p:nvPicPr>
          <p:cNvPr id="4" name="Picture 3" descr="A speaker at convention.">
            <a:extLst>
              <a:ext uri="{FF2B5EF4-FFF2-40B4-BE49-F238E27FC236}">
                <a16:creationId xmlns:a16="http://schemas.microsoft.com/office/drawing/2014/main" id="{87C263CA-B8ED-2540-A851-933929C954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9897" t="1812" r="23375" b="2579"/>
          <a:stretch/>
        </p:blipFill>
        <p:spPr>
          <a:xfrm>
            <a:off x="6096000" y="0"/>
            <a:ext cx="6096000" cy="6858000"/>
          </a:xfrm>
          <a:prstGeom prst="rect">
            <a:avLst/>
          </a:prstGeom>
        </p:spPr>
      </p:pic>
    </p:spTree>
    <p:extLst>
      <p:ext uri="{BB962C8B-B14F-4D97-AF65-F5344CB8AC3E}">
        <p14:creationId xmlns:p14="http://schemas.microsoft.com/office/powerpoint/2010/main" val="3409386612"/>
      </p:ext>
    </p:extLst>
  </p:cSld>
  <p:clrMapOvr>
    <a:masterClrMapping/>
  </p:clrMapOvr>
</p:sld>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14-PowerpoitTemplate16X9" id="{96063725-7E05-C44F-8890-68DF93CBD323}" vid="{16414037-9159-2E40-A0DB-93289D8BE62A}"/>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14-PowerpoitTemplate16X9" id="{96063725-7E05-C44F-8890-68DF93CBD323}" vid="{0545A7BE-8E6E-6643-95ED-113AE53B1E3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Toastmasters Theme Light Mode</Template>
  <TotalTime>451</TotalTime>
  <Words>1575</Words>
  <Application>Microsoft Macintosh PowerPoint</Application>
  <PresentationFormat>Widescreen</PresentationFormat>
  <Paragraphs>85</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Calibri</vt:lpstr>
      <vt:lpstr>Helvetica</vt:lpstr>
      <vt:lpstr>Helvetica Neue</vt:lpstr>
      <vt:lpstr>Myriad Pro</vt:lpstr>
      <vt:lpstr>Myriad Pro Light</vt:lpstr>
      <vt:lpstr>Open Sans</vt:lpstr>
      <vt:lpstr>Toastmasters Theme Light Mode</vt:lpstr>
      <vt:lpstr>Toastmasters Theme Dark Mode</vt:lpstr>
      <vt:lpstr>Find Your Voice</vt:lpstr>
      <vt:lpstr>What is Toastmasters?</vt:lpstr>
      <vt:lpstr>Members will learn to:</vt:lpstr>
      <vt:lpstr>The Toastmasters club experience</vt:lpstr>
      <vt:lpstr>What is the Pathways learning experience?</vt:lpstr>
      <vt:lpstr>A glimpse into Pathways</vt:lpstr>
      <vt:lpstr>A closer look into Pathways</vt:lpstr>
      <vt:lpstr>How the evaluation process works</vt:lpstr>
      <vt:lpstr>Learning doesn’t stop  at the club</vt:lpstr>
      <vt:lpstr>Break barriers, not your budget</vt:lpstr>
      <vt:lpstr>A preview of the club experience</vt:lpstr>
      <vt:lpstr>Ready to join?  Here’s how!</vt:lpstr>
    </vt:vector>
  </TitlesOfParts>
  <Manager/>
  <Company>Toastmasters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Toastmasters (Open House) Presentation</dc:title>
  <dc:subject/>
  <dc:creator>Ciara Bourne</dc:creator>
  <cp:keywords/>
  <dc:description/>
  <cp:lastModifiedBy>Andrew Kubik</cp:lastModifiedBy>
  <cp:revision>35</cp:revision>
  <cp:lastPrinted>2025-01-15T20:48:11Z</cp:lastPrinted>
  <dcterms:created xsi:type="dcterms:W3CDTF">2020-08-06T20:37:15Z</dcterms:created>
  <dcterms:modified xsi:type="dcterms:W3CDTF">2025-09-10T15:29:22Z</dcterms:modified>
  <cp:category/>
</cp:coreProperties>
</file>