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18"/>
  </p:notesMasterIdLst>
  <p:sldIdLst>
    <p:sldId id="269" r:id="rId6"/>
    <p:sldId id="389" r:id="rId7"/>
    <p:sldId id="410" r:id="rId8"/>
    <p:sldId id="390" r:id="rId9"/>
    <p:sldId id="267" r:id="rId10"/>
    <p:sldId id="403" r:id="rId11"/>
    <p:sldId id="404" r:id="rId12"/>
    <p:sldId id="392" r:id="rId13"/>
    <p:sldId id="411" r:id="rId14"/>
    <p:sldId id="396" r:id="rId15"/>
    <p:sldId id="407" r:id="rId16"/>
    <p:sldId id="4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879"/>
    <a:srgbClr val="497593"/>
    <a:srgbClr val="7B98B2"/>
    <a:srgbClr val="B3C3D3"/>
    <a:srgbClr val="004165"/>
    <a:srgbClr val="772432"/>
    <a:srgbClr val="FEEE9F"/>
    <a:srgbClr val="E5E5E5"/>
    <a:srgbClr val="F5F5F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p:restoredTop sz="86438"/>
  </p:normalViewPr>
  <p:slideViewPr>
    <p:cSldViewPr snapToGrid="0" snapToObjects="1">
      <p:cViewPr varScale="1">
        <p:scale>
          <a:sx n="109" d="100"/>
          <a:sy n="109" d="100"/>
        </p:scale>
        <p:origin x="1264" y="184"/>
      </p:cViewPr>
      <p:guideLst/>
    </p:cSldViewPr>
  </p:slideViewPr>
  <p:outlineViewPr>
    <p:cViewPr>
      <p:scale>
        <a:sx n="75" d="100"/>
        <a:sy n="75"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48" d="100"/>
          <a:sy n="148" d="100"/>
        </p:scale>
        <p:origin x="372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to talk to you about how, with a little help from Toastmasters International, you can transform your talent and develop your leaders from within.</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clubs are inexpensive to set up, and unlike other programs, the learning never stops. It offers the most cost-effective way to learn. And you can learn locally, either holding your club meetings on-site or at a local location. No more having to send employees away, pay for airfare and hotel rooms for them to learn at a conference. There is no other company that offers what Toastmasters offers in this model. It costs $125 USD to charter a new club. A new club requires 20 members to start and there is a $20 USD per person fee for all new members. After that, six months of a Toastmasters membership only </a:t>
            </a:r>
            <a:r>
              <a:rPr lang="en-US"/>
              <a:t>costs $60 </a:t>
            </a:r>
            <a:r>
              <a:rPr lang="en-US" dirty="0"/>
              <a:t>USD per member. Keep in mind that sending one person to a Dale Carnegie three-day seminar can cost upwards of $2,000 USD!</a:t>
            </a:r>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314872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never be at it alone. Each new club is also assigned a club mentor to help out in any way possible for the first six months. They will lead the first few meetings and help ensure your new club gets off to a great start. You’ll receive the step-by-step guide titled How to Build A Toastmasters Club. When you form your new club, you will receive a charter kit, filled with essential materials, including guides and handbooks, marketing material to recruit more members and materials you’ll need to smoothly run your club’s meetings. District conferences are held annually, so your employees can meet fellow Toastmasters in your area. There’s also a dedicated Member Services support staff that will always be there to answer your questions. And don’t forget to visit the Toastmasters website for more tools and resources.</a:t>
            </a:r>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239159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Here’s what you need to do to start your club today. First, you need to identify 20 or more employees to join your club. Next, secure a designated place to hold your club meetings – this can be a conference room, break room or whatever space you have available – in or out of the office. Then, fill out and submit the Application to Organize, along with the charter fee. I will be here to guide you through the final steps. Again, if you have any questions along the way, feel free to call World Headquarters and ask for the New Clubs team or send them an email. Are you ready to get started?</a:t>
            </a:r>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28378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Let’s start by explaining what Toastmasters is. Toastmasters is a worldwide nonprofit educational organization that empowers people to become more effective communicators and leaders. We are a network of over 270,000 members in more than 14,000 clubs in 150 countries. The organization has been around for nearly 100 years and has built a strong reputation for training individuals in public speaking, communication and leadership. Over the years, the organization has evolved to meet the needs of today’s professionals. Toastmasters International is the most effective provider of dynamic, high-value, experiential communication and leadership skills development in the world.</a:t>
            </a:r>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214800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Toastmasters clubs are offered by companies all over the world and throughout several industries. Over half of Fortune 500 companies offer clubs to their employees. Some of the biggest names in the world host Toastmasters clubs, including Apple, Google, Toyota, Coca Cola, Disney and Boeing.</a:t>
            </a:r>
          </a:p>
          <a:p>
            <a:endParaRPr lang="en-US" dirty="0"/>
          </a:p>
          <a:p>
            <a:pPr lvl="0">
              <a:defRPr/>
            </a:pPr>
            <a:r>
              <a:rPr lang="en-US" dirty="0"/>
              <a:t>Toastmasters has helped all levels of professionals. It gives career advancers the skills they need for advancement, it gives mature managers the tools to overcome obstacles in their career paths, it helps young professionals master soft skills that 90% of employers are looking for and it provides international professionals the chance to improve their speaking and writing skills. Employees and CEOs alike have had Toastmasters transform their careers. Here’s what members have said about their experiences with Toastmasters.</a:t>
            </a:r>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234822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Starting a Toastmasters club at your company can help in many ways. You can help foster career advancement for your employees by building up their communication and leadership skills. A Toastmasters club can also help augment your existing training programs. Meetings are a great place for employees who normally don’t interact with each other to get to know one another and build team camaraderie. Offering a Toastmasters club can also encourage employee retention. Now, more than ever, employees are looking to build skills and a Toastmasters club is a cost-effective way to do so. Employees will see your Toastmasters club as an added benefit that your company offers. Through this all, you will strengthen the leadership bench in your company.</a:t>
            </a:r>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79178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Toastmasters, your employees will learn several skills that they can translate to their jobs. Employees will learn how to conduct effective meetings, saving your company time and money. They will enhance their listening skills and sharpen their presentation skills. The Toastmasters club will boost team collaboration. Along the way, employees will learn to guide successful teams and how to take and implement feedback, leading to tremendous career growth.</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42713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meet as often as you would like them to, with most meeting once a week. The club is a hands-on learning environment that provides your employees with opportunities to give both prepared and impromptu speeches. After their speeches, they will receive honest, encouraging and structured evaluations from their peers and will have the ability to implement the feedback in a later speech. Each meeting has volunteer leadership roles for your employees to fill, including the Toastmaster, Evaluator, Ah-Counter and Grammarian. This allows your employees to serve in a variety of leadership roles and pick up essential skills along the way. Plus, new members will have access to a mentor, who can help them out and advise them on an array of topics.</a:t>
            </a:r>
          </a:p>
        </p:txBody>
      </p:sp>
      <p:sp>
        <p:nvSpPr>
          <p:cNvPr id="4" name="Slide Number Placeholder 3"/>
          <p:cNvSpPr>
            <a:spLocks noGrp="1"/>
          </p:cNvSpPr>
          <p:nvPr>
            <p:ph type="sldNum" sz="quarter" idx="5"/>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7305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Pathways learning experience is Toastmasters’ redesigned education program. Pathways focuses on five core competencies and six specialized learning paths. Each employee receives one free path to start, and they are able to attempt multiple paths at the same time. When employees get started, they can take an assessment that will recommend three paths for them. Employees are free to choose any path they want! All resources and projects are available online. Best of all, they can work at their own pace and learn valuable skills that will translate to their professional lives. The combination of the Pathways learning experience with the supportive environment found in our clubs is what makes Toastmasters such a powerful tool.</a:t>
            </a:r>
          </a:p>
          <a:p>
            <a:endParaRPr lang="en-US" dirty="0"/>
          </a:p>
          <a:p>
            <a:pPr>
              <a:defRPr/>
            </a:pPr>
            <a:r>
              <a:rPr lang="en-US" dirty="0"/>
              <a:t>*Pathways is available in Arabic, English, French, German, Japanese, Portuguese, Simplified Chinese, Spanish, and Traditional Chinese, with select paths available in Korean and Tamil. If any of these alternative languages apply to their company, mention their availability*</a:t>
            </a:r>
          </a:p>
        </p:txBody>
      </p:sp>
      <p:sp>
        <p:nvSpPr>
          <p:cNvPr id="4" name="Slide Number Placeholder 3"/>
          <p:cNvSpPr>
            <a:spLocks noGrp="1"/>
          </p:cNvSpPr>
          <p:nvPr>
            <p:ph type="sldNum" sz="quarter" idx="5"/>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8751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little bit about how Pathways works. Everything is centered around the club meetings. Employees can go home and spend time in Pathways, choose their path, and see what their current assignment is. Within each path, there are five levels. Employees will start by Mastering Fundamentals, then Learning Your Style, Increasing Knowledge, Building Skills, and finally, Demonstrating Expertise. This method allows employees to build skills at their own pace. </a:t>
            </a:r>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398313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kern="1200" dirty="0">
                <a:solidFill>
                  <a:srgbClr val="000000"/>
                </a:solidFill>
                <a:effectLst/>
                <a:latin typeface="Calibri" panose="020F0502020204030204" pitchFamily="34" charset="0"/>
                <a:ea typeface="+mn-ea"/>
                <a:cs typeface="+mn-cs"/>
              </a:rPr>
              <a:t>Pathways includes over 300 competencies that members can learn across all paths. Here, we see some of the core competencies included in each path. Every path includes the opportunity to build confidence, which is one of Toastmasters core competencies. It's unique because it can be taught, but is a skill all members have the opportunity to build. In each path, employees learn multiple competencies. For example, if they wanted to work on their Public Speaking, Interpersonal Communication, and Strategic Leadership, the Dynamic Leadership path is right for them. Or, if they wanted to learn about Persuasive Influence, the core competencies they would learn are Public Speaking, Strategic Leadership, and Interpersonal Communication. In all of these paths, there are over 300 competencies employees can learn.</a:t>
            </a:r>
            <a:endParaRPr lang="en-US"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17419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14">
            <a:extLst>
              <a:ext uri="{FF2B5EF4-FFF2-40B4-BE49-F238E27FC236}">
                <a16:creationId xmlns:a16="http://schemas.microsoft.com/office/drawing/2014/main" id="{852E0A00-B946-634D-9F60-5900F68092A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14">
            <a:extLst>
              <a:ext uri="{FF2B5EF4-FFF2-40B4-BE49-F238E27FC236}">
                <a16:creationId xmlns:a16="http://schemas.microsoft.com/office/drawing/2014/main" id="{20FB4EF4-997C-8046-914F-6E0CB5DC552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14">
            <a:extLst>
              <a:ext uri="{FF2B5EF4-FFF2-40B4-BE49-F238E27FC236}">
                <a16:creationId xmlns:a16="http://schemas.microsoft.com/office/drawing/2014/main" id="{489E208B-BC0A-9749-9CAE-3D838D9DE7D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14">
            <a:extLst>
              <a:ext uri="{FF2B5EF4-FFF2-40B4-BE49-F238E27FC236}">
                <a16:creationId xmlns:a16="http://schemas.microsoft.com/office/drawing/2014/main" id="{D2C14E01-4C90-EF4B-979D-86C4EB40D0C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007AC1-DD37-6E42-98C3-86C02FBCC8E2}"/>
              </a:ext>
            </a:extLst>
          </p:cNvPr>
          <p:cNvSpPr/>
          <p:nvPr userDrawn="1"/>
        </p:nvSpPr>
        <p:spPr>
          <a:xfrm rot="10800000">
            <a:off x="-6283" y="0"/>
            <a:ext cx="12204565"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rgbClr val="FEEE9F"/>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19CAB-6643-C445-9D1E-B586B7DBC1C9}"/>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6A30D6AC-E7B5-0C42-8FD4-4E98826C8C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017C5F-3EE2-C848-A0FF-9B4B43B3F6D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20" name="Rectangle 19">
            <a:extLst>
              <a:ext uri="{FF2B5EF4-FFF2-40B4-BE49-F238E27FC236}">
                <a16:creationId xmlns:a16="http://schemas.microsoft.com/office/drawing/2014/main" id="{2E958830-11F8-214C-8249-594F82B018E7}"/>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4">
            <a:extLst>
              <a:ext uri="{FF2B5EF4-FFF2-40B4-BE49-F238E27FC236}">
                <a16:creationId xmlns:a16="http://schemas.microsoft.com/office/drawing/2014/main" id="{DD7E7516-B2D4-0A47-850C-7EAA5B5E5E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pic>
        <p:nvPicPr>
          <p:cNvPr id="22" name="Picture 21">
            <a:extLst>
              <a:ext uri="{FF2B5EF4-FFF2-40B4-BE49-F238E27FC236}">
                <a16:creationId xmlns:a16="http://schemas.microsoft.com/office/drawing/2014/main" id="{34FE3127-0010-5D49-9D39-446C6CC1D4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7D00C-4F35-FA44-AE6D-560B94E5574F}"/>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A72D2038-C774-8A44-AC4D-D48CC95AF00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rgbClr val="FEEE9F"/>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CE9458-0EE3-A344-A0D4-7BB7BD029951}"/>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1" name="Slide Number Placeholder 14">
            <a:extLst>
              <a:ext uri="{FF2B5EF4-FFF2-40B4-BE49-F238E27FC236}">
                <a16:creationId xmlns:a16="http://schemas.microsoft.com/office/drawing/2014/main" id="{E7FF26C3-0AD4-B845-8559-0DB4414158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5B3A71-252E-BB41-AABA-BE0AC50B74E3}"/>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60AE098-CC4F-1345-9B63-F539B3AC2A0D}"/>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5CCACC-6213-F14B-B40D-407BFF938B14}" type="slidenum">
              <a:rPr lang="en-US" smtClean="0"/>
              <a:pPr/>
              <a:t>‹#›</a:t>
            </a:fld>
            <a:endParaRPr lang="en-US" dirty="0"/>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2C4270-C58C-C940-B0EF-3FBEAD7572B5}"/>
              </a:ext>
            </a:extLst>
          </p:cNvPr>
          <p:cNvSpPr/>
          <p:nvPr userDrawn="1"/>
        </p:nvSpPr>
        <p:spPr>
          <a:xfrm rot="10800000">
            <a:off x="0"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10" name="Slide Number Placeholder 14">
            <a:extLst>
              <a:ext uri="{FF2B5EF4-FFF2-40B4-BE49-F238E27FC236}">
                <a16:creationId xmlns:a16="http://schemas.microsoft.com/office/drawing/2014/main" id="{DC11E212-7825-724C-8277-76300A33F46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11A01E17-D85A-D046-9C02-D8AE0D756AE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FEEE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p:txBody>
          <a:bodyPr>
            <a:normAutofit fontScale="90000"/>
          </a:bodyPr>
          <a:lstStyle/>
          <a:p>
            <a:r>
              <a:rPr lang="en-US" dirty="0"/>
              <a:t>Develop Your Leaders From Within</a:t>
            </a:r>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p:txBody>
          <a:bodyPr/>
          <a:lstStyle/>
          <a:p>
            <a:r>
              <a:rPr lang="en-US" dirty="0"/>
              <a:t>Transform your talent with Toastmasters</a:t>
            </a:r>
          </a:p>
          <a:p>
            <a:endParaRPr lang="en-US" dirty="0"/>
          </a:p>
        </p:txBody>
      </p:sp>
    </p:spTree>
    <p:extLst>
      <p:ext uri="{BB962C8B-B14F-4D97-AF65-F5344CB8AC3E}">
        <p14:creationId xmlns:p14="http://schemas.microsoft.com/office/powerpoint/2010/main" val="9337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barriers, not your budget</a:t>
            </a:r>
          </a:p>
        </p:txBody>
      </p:sp>
      <p:sp>
        <p:nvSpPr>
          <p:cNvPr id="3" name="Content Placeholder 2"/>
          <p:cNvSpPr>
            <a:spLocks noGrp="1"/>
          </p:cNvSpPr>
          <p:nvPr>
            <p:ph idx="1"/>
          </p:nvPr>
        </p:nvSpPr>
        <p:spPr/>
        <p:txBody>
          <a:bodyPr>
            <a:normAutofit/>
          </a:bodyPr>
          <a:lstStyle/>
          <a:p>
            <a:r>
              <a:rPr lang="en-US" sz="2600" dirty="0"/>
              <a:t>Compared to conferences and seminars, Toastmasters is ongoing </a:t>
            </a:r>
            <a:br>
              <a:rPr lang="en-US" sz="2600" dirty="0"/>
            </a:br>
            <a:r>
              <a:rPr lang="en-US" sz="2600" dirty="0"/>
              <a:t>and affordable</a:t>
            </a:r>
          </a:p>
          <a:p>
            <a:r>
              <a:rPr lang="en-US" sz="2600" dirty="0"/>
              <a:t>Most cost-effective way to learn</a:t>
            </a:r>
          </a:p>
          <a:p>
            <a:r>
              <a:rPr lang="en-US" sz="2600" dirty="0"/>
              <a:t>Learning occurs on-site or locally</a:t>
            </a:r>
          </a:p>
          <a:p>
            <a:r>
              <a:rPr lang="en-US" sz="2600" dirty="0"/>
              <a:t>$125 USD charter fee</a:t>
            </a:r>
          </a:p>
          <a:p>
            <a:r>
              <a:rPr lang="en-US" sz="2600" dirty="0"/>
              <a:t>$25 USD new-member fee per person</a:t>
            </a:r>
          </a:p>
          <a:p>
            <a:r>
              <a:rPr lang="en-US" sz="2600" dirty="0"/>
              <a:t>$60 USD six months’ membership dues per person</a:t>
            </a:r>
          </a:p>
        </p:txBody>
      </p:sp>
    </p:spTree>
    <p:extLst>
      <p:ext uri="{BB962C8B-B14F-4D97-AF65-F5344CB8AC3E}">
        <p14:creationId xmlns:p14="http://schemas.microsoft.com/office/powerpoint/2010/main" val="426734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Toastmasters is here to help</a:t>
            </a:r>
          </a:p>
        </p:txBody>
      </p:sp>
      <p:sp>
        <p:nvSpPr>
          <p:cNvPr id="3" name="Content Placeholder 2"/>
          <p:cNvSpPr>
            <a:spLocks noGrp="1"/>
          </p:cNvSpPr>
          <p:nvPr>
            <p:ph idx="1"/>
          </p:nvPr>
        </p:nvSpPr>
        <p:spPr/>
        <p:txBody>
          <a:bodyPr>
            <a:normAutofit/>
          </a:bodyPr>
          <a:lstStyle/>
          <a:p>
            <a:r>
              <a:rPr lang="en-US" sz="2600" dirty="0"/>
              <a:t>Club mentors assist new clubs for six months</a:t>
            </a:r>
          </a:p>
          <a:p>
            <a:r>
              <a:rPr lang="en-US" sz="2600" dirty="0"/>
              <a:t>You’ll receive the step-by-step guide How to Build A Toastmasters Club</a:t>
            </a:r>
          </a:p>
          <a:p>
            <a:r>
              <a:rPr lang="en-US" sz="2600" dirty="0"/>
              <a:t>Each new club receives a charter kit with essential materials</a:t>
            </a:r>
          </a:p>
          <a:p>
            <a:r>
              <a:rPr lang="en-US" sz="2600" dirty="0"/>
              <a:t>District conferences</a:t>
            </a:r>
          </a:p>
          <a:p>
            <a:r>
              <a:rPr lang="en-US" sz="2600" dirty="0"/>
              <a:t>Access to Member Services support staff</a:t>
            </a:r>
          </a:p>
          <a:p>
            <a:r>
              <a:rPr lang="en-US" sz="2600" dirty="0"/>
              <a:t>Visit </a:t>
            </a:r>
            <a:r>
              <a:rPr lang="en-US" sz="2600" b="1" dirty="0" err="1"/>
              <a:t>toastmasters.org</a:t>
            </a:r>
            <a:r>
              <a:rPr lang="en-US" sz="2600" b="1" dirty="0"/>
              <a:t> </a:t>
            </a:r>
            <a:r>
              <a:rPr lang="en-US" sz="2600" dirty="0"/>
              <a:t>for more tools and resources</a:t>
            </a:r>
          </a:p>
        </p:txBody>
      </p:sp>
    </p:spTree>
    <p:extLst>
      <p:ext uri="{BB962C8B-B14F-4D97-AF65-F5344CB8AC3E}">
        <p14:creationId xmlns:p14="http://schemas.microsoft.com/office/powerpoint/2010/main" val="305058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Start your club today!</a:t>
            </a:r>
          </a:p>
        </p:txBody>
      </p:sp>
      <p:sp>
        <p:nvSpPr>
          <p:cNvPr id="10" name="Content Placeholder 2">
            <a:extLst>
              <a:ext uri="{FF2B5EF4-FFF2-40B4-BE49-F238E27FC236}">
                <a16:creationId xmlns:a16="http://schemas.microsoft.com/office/drawing/2014/main" id="{72BBD02C-E350-6D44-A094-B08FAD9521EB}"/>
              </a:ext>
            </a:extLst>
          </p:cNvPr>
          <p:cNvSpPr>
            <a:spLocks noGrp="1"/>
          </p:cNvSpPr>
          <p:nvPr>
            <p:ph type="body" sz="half" idx="2"/>
          </p:nvPr>
        </p:nvSpPr>
        <p:spPr>
          <a:xfrm>
            <a:off x="277934" y="1427966"/>
            <a:ext cx="5285739" cy="5185776"/>
          </a:xfrm>
        </p:spPr>
        <p:txBody>
          <a:bodyPr>
            <a:noAutofit/>
          </a:bodyPr>
          <a:lstStyle/>
          <a:p>
            <a:pPr marL="342900" indent="-342900">
              <a:lnSpc>
                <a:spcPct val="100000"/>
              </a:lnSpc>
              <a:buFont typeface="Arial" panose="020B0604020202020204" pitchFamily="34" charset="0"/>
              <a:buChar char="•"/>
            </a:pPr>
            <a:r>
              <a:rPr lang="en-US" sz="2100" dirty="0"/>
              <a:t>Identify 20 or more employees to join </a:t>
            </a:r>
            <a:br>
              <a:rPr lang="en-US" sz="2100" dirty="0"/>
            </a:br>
            <a:r>
              <a:rPr lang="en-US" sz="2100" dirty="0"/>
              <a:t>your club </a:t>
            </a:r>
          </a:p>
          <a:p>
            <a:pPr marL="342900" indent="-342900">
              <a:lnSpc>
                <a:spcPct val="100000"/>
              </a:lnSpc>
              <a:buFont typeface="Arial" panose="020B0604020202020204" pitchFamily="34" charset="0"/>
              <a:buChar char="•"/>
            </a:pPr>
            <a:r>
              <a:rPr lang="en-US" sz="2100" dirty="0"/>
              <a:t>Secure a designated place to hold </a:t>
            </a:r>
            <a:br>
              <a:rPr lang="en-US" sz="2100" dirty="0"/>
            </a:br>
            <a:r>
              <a:rPr lang="en-US" sz="2100" dirty="0"/>
              <a:t>club meetings </a:t>
            </a:r>
          </a:p>
          <a:p>
            <a:pPr marL="342900" indent="-342900">
              <a:lnSpc>
                <a:spcPct val="100000"/>
              </a:lnSpc>
              <a:buFont typeface="Arial" panose="020B0604020202020204" pitchFamily="34" charset="0"/>
              <a:buChar char="•"/>
            </a:pPr>
            <a:r>
              <a:rPr lang="en-US" sz="2100" dirty="0"/>
              <a:t>Fill out and submit the Application to Organize and the charter fee</a:t>
            </a:r>
          </a:p>
          <a:p>
            <a:pPr marL="342900" indent="-342900">
              <a:lnSpc>
                <a:spcPct val="100000"/>
              </a:lnSpc>
              <a:buFont typeface="Arial" panose="020B0604020202020204" pitchFamily="34" charset="0"/>
              <a:buChar char="•"/>
            </a:pPr>
            <a:r>
              <a:rPr lang="en-US" sz="2100" dirty="0"/>
              <a:t>Club Growth Director will guide you through the final steps </a:t>
            </a:r>
          </a:p>
          <a:p>
            <a:pPr marL="342900" indent="-342900">
              <a:lnSpc>
                <a:spcPct val="100000"/>
              </a:lnSpc>
              <a:buFont typeface="Arial" panose="020B0604020202020204" pitchFamily="34" charset="0"/>
              <a:buChar char="•"/>
            </a:pPr>
            <a:r>
              <a:rPr lang="en-US" sz="2100" dirty="0"/>
              <a:t>For more information or if you have any questions, please call +1 720-439-5050 and ask for the New Clubs team or email </a:t>
            </a:r>
            <a:r>
              <a:rPr lang="en-US" sz="2100" b="1" dirty="0" err="1"/>
              <a:t>newclubs@toastmasters.org</a:t>
            </a:r>
            <a:endParaRPr lang="en-US" sz="2100" b="1" dirty="0"/>
          </a:p>
        </p:txBody>
      </p:sp>
      <p:pic>
        <p:nvPicPr>
          <p:cNvPr id="11" name="Picture 10" descr="Person filling out Charter Memebership application form">
            <a:extLst>
              <a:ext uri="{FF2B5EF4-FFF2-40B4-BE49-F238E27FC236}">
                <a16:creationId xmlns:a16="http://schemas.microsoft.com/office/drawing/2014/main" id="{DECB09E6-6F45-7640-A386-7CE3DD32EFC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4697" t="5633" r="12102" b="13030"/>
          <a:stretch/>
        </p:blipFill>
        <p:spPr>
          <a:xfrm>
            <a:off x="6096000" y="-1"/>
            <a:ext cx="6096000" cy="621291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48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What is Toastmasters?</a:t>
            </a:r>
          </a:p>
        </p:txBody>
      </p:sp>
      <p:sp>
        <p:nvSpPr>
          <p:cNvPr id="8" name="Content Placeholder 5">
            <a:extLst>
              <a:ext uri="{FF2B5EF4-FFF2-40B4-BE49-F238E27FC236}">
                <a16:creationId xmlns:a16="http://schemas.microsoft.com/office/drawing/2014/main" id="{6B884BB7-7E65-294C-A21D-A6407C873049}"/>
              </a:ext>
            </a:extLst>
          </p:cNvPr>
          <p:cNvSpPr>
            <a:spLocks noGrp="1"/>
          </p:cNvSpPr>
          <p:nvPr>
            <p:ph type="body" sz="half" idx="2"/>
          </p:nvPr>
        </p:nvSpPr>
        <p:spPr>
          <a:xfrm>
            <a:off x="277934" y="1535080"/>
            <a:ext cx="5124383" cy="4332319"/>
          </a:xfrm>
          <a:prstGeom prst="rect">
            <a:avLst/>
          </a:prstGeom>
        </p:spPr>
        <p:txBody>
          <a:bodyPr>
            <a:normAutofit/>
          </a:bodyPr>
          <a:lstStyle/>
          <a:p>
            <a:pPr marL="285750" indent="-285750">
              <a:lnSpc>
                <a:spcPct val="100000"/>
              </a:lnSpc>
              <a:buFont typeface="Arial" panose="020B0604020202020204" pitchFamily="34" charset="0"/>
              <a:buChar char="•"/>
            </a:pPr>
            <a:r>
              <a:rPr lang="en-US" sz="2200" dirty="0"/>
              <a:t>A worldwide nonprofit educational organization that empowers people to become more effective communicators and leaders</a:t>
            </a:r>
          </a:p>
          <a:p>
            <a:pPr marL="285750" indent="-285750">
              <a:lnSpc>
                <a:spcPct val="100000"/>
              </a:lnSpc>
              <a:buFont typeface="Arial" panose="020B0604020202020204" pitchFamily="34" charset="0"/>
              <a:buChar char="•"/>
            </a:pPr>
            <a:r>
              <a:rPr lang="en-US" sz="2200" dirty="0"/>
              <a:t>A network of over </a:t>
            </a:r>
            <a:r>
              <a:rPr lang="en-US" sz="2200" b="1" dirty="0"/>
              <a:t>270,000 </a:t>
            </a:r>
            <a:r>
              <a:rPr lang="en-US" sz="2200" dirty="0"/>
              <a:t>members in more than </a:t>
            </a:r>
            <a:r>
              <a:rPr lang="en-US" sz="2200" b="1" dirty="0"/>
              <a:t>14,000 </a:t>
            </a:r>
            <a:r>
              <a:rPr lang="en-US" sz="2200" dirty="0"/>
              <a:t>clubs in </a:t>
            </a:r>
            <a:r>
              <a:rPr lang="en-US" sz="2200" b="1" dirty="0"/>
              <a:t>150 </a:t>
            </a:r>
            <a:r>
              <a:rPr lang="en-US" sz="2200" dirty="0"/>
              <a:t>countries</a:t>
            </a:r>
          </a:p>
          <a:p>
            <a:pPr marL="285750" indent="-285750">
              <a:lnSpc>
                <a:spcPct val="100000"/>
              </a:lnSpc>
              <a:buFont typeface="Arial" panose="020B0604020202020204" pitchFamily="34" charset="0"/>
              <a:buChar char="•"/>
            </a:pPr>
            <a:r>
              <a:rPr lang="en-US" sz="2200" dirty="0"/>
              <a:t>An effective provider of dynamic, high-value, experiential communication and leadership </a:t>
            </a:r>
            <a:br>
              <a:rPr lang="en-US" sz="2200" dirty="0"/>
            </a:br>
            <a:r>
              <a:rPr lang="en-US" sz="2200" dirty="0"/>
              <a:t>skills development </a:t>
            </a:r>
          </a:p>
        </p:txBody>
      </p:sp>
      <p:pic>
        <p:nvPicPr>
          <p:cNvPr id="6" name="Picture 5" descr="Toastmasters meeting with a man at the lectern.">
            <a:extLst>
              <a:ext uri="{FF2B5EF4-FFF2-40B4-BE49-F238E27FC236}">
                <a16:creationId xmlns:a16="http://schemas.microsoft.com/office/drawing/2014/main" id="{7044398B-1E99-F449-8432-E6739135721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778" r="29640" b="9333"/>
          <a:stretch/>
        </p:blipFill>
        <p:spPr>
          <a:xfrm>
            <a:off x="6096000" y="0"/>
            <a:ext cx="6096000" cy="6217920"/>
          </a:xfrm>
          <a:prstGeom prst="roundRect">
            <a:avLst>
              <a:gd name="adj" fmla="val 0"/>
            </a:avLst>
          </a:prstGeom>
        </p:spPr>
      </p:pic>
    </p:spTree>
    <p:extLst>
      <p:ext uri="{BB962C8B-B14F-4D97-AF65-F5344CB8AC3E}">
        <p14:creationId xmlns:p14="http://schemas.microsoft.com/office/powerpoint/2010/main" val="36538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Who uses Toastmasters</a:t>
            </a:r>
          </a:p>
        </p:txBody>
      </p:sp>
      <p:sp>
        <p:nvSpPr>
          <p:cNvPr id="6" name="Content Placeholder 5"/>
          <p:cNvSpPr>
            <a:spLocks noGrp="1"/>
          </p:cNvSpPr>
          <p:nvPr>
            <p:ph sz="half" idx="1"/>
          </p:nvPr>
        </p:nvSpPr>
        <p:spPr>
          <a:xfrm>
            <a:off x="277933" y="1445631"/>
            <a:ext cx="9243753" cy="989458"/>
          </a:xfrm>
          <a:prstGeom prst="rect">
            <a:avLst/>
          </a:prstGeom>
        </p:spPr>
        <p:txBody>
          <a:bodyPr>
            <a:normAutofit/>
          </a:bodyPr>
          <a:lstStyle/>
          <a:p>
            <a:r>
              <a:rPr lang="en-US" sz="2200" dirty="0"/>
              <a:t>More than half of Fortune 500 companies have Toastmasters clubs</a:t>
            </a:r>
          </a:p>
        </p:txBody>
      </p:sp>
      <p:pic>
        <p:nvPicPr>
          <p:cNvPr id="19" name="Picture 18" descr="Mike Fasulo and Roger Caesar testimonials">
            <a:extLst>
              <a:ext uri="{FF2B5EF4-FFF2-40B4-BE49-F238E27FC236}">
                <a16:creationId xmlns:a16="http://schemas.microsoft.com/office/drawing/2014/main" id="{1A506E46-2FA5-C042-B473-28C0C57A6ADB}"/>
              </a:ext>
            </a:extLst>
          </p:cNvPr>
          <p:cNvPicPr>
            <a:picLocks noChangeAspect="1"/>
          </p:cNvPicPr>
          <p:nvPr/>
        </p:nvPicPr>
        <p:blipFill>
          <a:blip r:embed="rId3"/>
          <a:srcRect/>
          <a:stretch/>
        </p:blipFill>
        <p:spPr>
          <a:xfrm>
            <a:off x="1702133" y="1614963"/>
            <a:ext cx="9085610" cy="4691020"/>
          </a:xfrm>
          <a:prstGeom prst="rect">
            <a:avLst/>
          </a:prstGeom>
        </p:spPr>
      </p:pic>
    </p:spTree>
    <p:extLst>
      <p:ext uri="{BB962C8B-B14F-4D97-AF65-F5344CB8AC3E}">
        <p14:creationId xmlns:p14="http://schemas.microsoft.com/office/powerpoint/2010/main" val="321085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Benefits of forming a Toastmasters club</a:t>
            </a:r>
          </a:p>
        </p:txBody>
      </p:sp>
      <p:sp>
        <p:nvSpPr>
          <p:cNvPr id="6" name="Content Placeholder 5"/>
          <p:cNvSpPr>
            <a:spLocks noGrp="1"/>
          </p:cNvSpPr>
          <p:nvPr>
            <p:ph sz="half" idx="1"/>
          </p:nvPr>
        </p:nvSpPr>
        <p:spPr>
          <a:xfrm>
            <a:off x="277934" y="1535081"/>
            <a:ext cx="5641848" cy="1893919"/>
          </a:xfrm>
          <a:prstGeom prst="rect">
            <a:avLst/>
          </a:prstGeom>
        </p:spPr>
        <p:txBody>
          <a:bodyPr>
            <a:normAutofit/>
          </a:bodyPr>
          <a:lstStyle/>
          <a:p>
            <a:r>
              <a:rPr lang="en-US" sz="2200" dirty="0"/>
              <a:t>Foster career advancement</a:t>
            </a:r>
          </a:p>
          <a:p>
            <a:r>
              <a:rPr lang="en-US" sz="2200" dirty="0"/>
              <a:t>Augment existing training programs</a:t>
            </a:r>
          </a:p>
          <a:p>
            <a:r>
              <a:rPr lang="en-US" sz="2200" dirty="0"/>
              <a:t>Provide employees with an added benefit</a:t>
            </a:r>
          </a:p>
          <a:p>
            <a:pPr marL="0" indent="0">
              <a:buNone/>
            </a:pPr>
            <a:endParaRPr lang="en-US" sz="2200" dirty="0"/>
          </a:p>
        </p:txBody>
      </p:sp>
      <p:sp>
        <p:nvSpPr>
          <p:cNvPr id="2" name="Content Placeholder 1">
            <a:extLst>
              <a:ext uri="{FF2B5EF4-FFF2-40B4-BE49-F238E27FC236}">
                <a16:creationId xmlns:a16="http://schemas.microsoft.com/office/drawing/2014/main" id="{AA3F5724-56E7-DD43-9131-F1F19A8236D9}"/>
              </a:ext>
            </a:extLst>
          </p:cNvPr>
          <p:cNvSpPr>
            <a:spLocks noGrp="1"/>
          </p:cNvSpPr>
          <p:nvPr>
            <p:ph sz="half" idx="2"/>
          </p:nvPr>
        </p:nvSpPr>
        <p:spPr>
          <a:xfrm>
            <a:off x="6275268" y="1535082"/>
            <a:ext cx="5638800" cy="1709160"/>
          </a:xfrm>
        </p:spPr>
        <p:txBody>
          <a:bodyPr>
            <a:normAutofit/>
          </a:bodyPr>
          <a:lstStyle/>
          <a:p>
            <a:r>
              <a:rPr lang="en-US" sz="2200" dirty="0"/>
              <a:t>Build team camaraderie </a:t>
            </a:r>
          </a:p>
          <a:p>
            <a:r>
              <a:rPr lang="en-US" sz="2200" dirty="0"/>
              <a:t>Encourage employee retention</a:t>
            </a:r>
          </a:p>
          <a:p>
            <a:r>
              <a:rPr lang="en-US" sz="2200" dirty="0"/>
              <a:t>Strengthen the leadership bench</a:t>
            </a:r>
          </a:p>
          <a:p>
            <a:endParaRPr lang="en-US" sz="2200" dirty="0"/>
          </a:p>
        </p:txBody>
      </p:sp>
      <p:pic>
        <p:nvPicPr>
          <p:cNvPr id="8" name="Picture 7" descr="Woman giving presentation in front of colleagues">
            <a:extLst>
              <a:ext uri="{FF2B5EF4-FFF2-40B4-BE49-F238E27FC236}">
                <a16:creationId xmlns:a16="http://schemas.microsoft.com/office/drawing/2014/main" id="{20467DFC-34E3-6141-AD9E-C83BACDBA7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2408" b="25926"/>
          <a:stretch/>
        </p:blipFill>
        <p:spPr>
          <a:xfrm>
            <a:off x="0" y="3471796"/>
            <a:ext cx="12190334" cy="3386204"/>
          </a:xfrm>
          <a:prstGeom prst="rect">
            <a:avLst/>
          </a:prstGeom>
        </p:spPr>
      </p:pic>
    </p:spTree>
    <p:extLst>
      <p:ext uri="{BB962C8B-B14F-4D97-AF65-F5344CB8AC3E}">
        <p14:creationId xmlns:p14="http://schemas.microsoft.com/office/powerpoint/2010/main" val="230826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D1A-A479-C34D-A028-AA1DADE925D7}"/>
              </a:ext>
            </a:extLst>
          </p:cNvPr>
          <p:cNvSpPr>
            <a:spLocks noGrp="1"/>
          </p:cNvSpPr>
          <p:nvPr>
            <p:ph type="title"/>
          </p:nvPr>
        </p:nvSpPr>
        <p:spPr/>
        <p:txBody>
          <a:bodyPr/>
          <a:lstStyle/>
          <a:p>
            <a:r>
              <a:rPr lang="en-US" dirty="0"/>
              <a:t>Employees will learn to:</a:t>
            </a:r>
          </a:p>
        </p:txBody>
      </p:sp>
      <p:sp>
        <p:nvSpPr>
          <p:cNvPr id="14" name="Content Placeholder 2">
            <a:extLst>
              <a:ext uri="{FF2B5EF4-FFF2-40B4-BE49-F238E27FC236}">
                <a16:creationId xmlns:a16="http://schemas.microsoft.com/office/drawing/2014/main" id="{28CBBF0B-E546-5E45-978A-8DE85932B5A3}"/>
              </a:ext>
            </a:extLst>
          </p:cNvPr>
          <p:cNvSpPr txBox="1">
            <a:spLocks/>
          </p:cNvSpPr>
          <p:nvPr/>
        </p:nvSpPr>
        <p:spPr>
          <a:xfrm>
            <a:off x="609600" y="1635017"/>
            <a:ext cx="10972800" cy="4038600"/>
          </a:xfrm>
          <a:prstGeom prst="rect">
            <a:avLst/>
          </a:prstGeom>
        </p:spPr>
        <p:txBody>
          <a:bodyPr vert="horz" lIns="91440" tIns="45720" rIns="91440" bIns="45720" numCol="2" rtlCol="0">
            <a:no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Conduct effective meetings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Practice time management</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Enhance their listening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Sharpen their presentation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Boost team collaboration</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Guide successful teams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Take and implement feedback</a:t>
            </a:r>
          </a:p>
        </p:txBody>
      </p:sp>
      <p:pic>
        <p:nvPicPr>
          <p:cNvPr id="8" name="Picture 7" descr="gavel icon">
            <a:extLst>
              <a:ext uri="{FF2B5EF4-FFF2-40B4-BE49-F238E27FC236}">
                <a16:creationId xmlns:a16="http://schemas.microsoft.com/office/drawing/2014/main" id="{CD41D0C1-17CD-C844-900A-1D3BF5DD46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574" y="1982151"/>
            <a:ext cx="563032" cy="563032"/>
          </a:xfrm>
          <a:prstGeom prst="rect">
            <a:avLst/>
          </a:prstGeom>
        </p:spPr>
      </p:pic>
      <p:pic>
        <p:nvPicPr>
          <p:cNvPr id="6" name="Picture 5" descr="clock icon">
            <a:extLst>
              <a:ext uri="{FF2B5EF4-FFF2-40B4-BE49-F238E27FC236}">
                <a16:creationId xmlns:a16="http://schemas.microsoft.com/office/drawing/2014/main" id="{1E497D6B-9621-FC44-8302-3D99545054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574" y="2913117"/>
            <a:ext cx="563032" cy="563032"/>
          </a:xfrm>
          <a:prstGeom prst="rect">
            <a:avLst/>
          </a:prstGeom>
        </p:spPr>
      </p:pic>
      <p:pic>
        <p:nvPicPr>
          <p:cNvPr id="9" name="Picture 8" descr="listening ear icon">
            <a:extLst>
              <a:ext uri="{FF2B5EF4-FFF2-40B4-BE49-F238E27FC236}">
                <a16:creationId xmlns:a16="http://schemas.microsoft.com/office/drawing/2014/main" id="{8D32288E-4343-124D-A8BD-1B4CC58F32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6205" y="3837456"/>
            <a:ext cx="568898" cy="563032"/>
          </a:xfrm>
          <a:prstGeom prst="rect">
            <a:avLst/>
          </a:prstGeom>
        </p:spPr>
      </p:pic>
      <p:pic>
        <p:nvPicPr>
          <p:cNvPr id="12" name="Picture 11" descr="play button icon">
            <a:extLst>
              <a:ext uri="{FF2B5EF4-FFF2-40B4-BE49-F238E27FC236}">
                <a16:creationId xmlns:a16="http://schemas.microsoft.com/office/drawing/2014/main" id="{09A782CF-7FCF-0A4B-82BD-C81D6EEDE03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9574" y="4747622"/>
            <a:ext cx="563032" cy="563032"/>
          </a:xfrm>
          <a:prstGeom prst="rect">
            <a:avLst/>
          </a:prstGeom>
        </p:spPr>
      </p:pic>
      <p:pic>
        <p:nvPicPr>
          <p:cNvPr id="11" name="Picture 10" descr="feedback speech bubble icon">
            <a:extLst>
              <a:ext uri="{FF2B5EF4-FFF2-40B4-BE49-F238E27FC236}">
                <a16:creationId xmlns:a16="http://schemas.microsoft.com/office/drawing/2014/main" id="{2182F821-9303-014C-AA60-72D019533F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6405" y="1996139"/>
            <a:ext cx="568898" cy="563032"/>
          </a:xfrm>
          <a:prstGeom prst="rect">
            <a:avLst/>
          </a:prstGeom>
        </p:spPr>
      </p:pic>
      <p:pic>
        <p:nvPicPr>
          <p:cNvPr id="7" name="Picture 6" descr="team icon">
            <a:extLst>
              <a:ext uri="{FF2B5EF4-FFF2-40B4-BE49-F238E27FC236}">
                <a16:creationId xmlns:a16="http://schemas.microsoft.com/office/drawing/2014/main" id="{4F7076FA-91E7-FC41-87B2-66C149BB290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26405" y="2918637"/>
            <a:ext cx="568898" cy="563032"/>
          </a:xfrm>
          <a:prstGeom prst="rect">
            <a:avLst/>
          </a:prstGeom>
        </p:spPr>
      </p:pic>
      <p:pic>
        <p:nvPicPr>
          <p:cNvPr id="10" name="Picture 9" descr="feedback with exclamation point icon">
            <a:extLst>
              <a:ext uri="{FF2B5EF4-FFF2-40B4-BE49-F238E27FC236}">
                <a16:creationId xmlns:a16="http://schemas.microsoft.com/office/drawing/2014/main" id="{F94A71A9-5882-674D-9EFA-C01337F3FFE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229774" y="3814266"/>
            <a:ext cx="563032" cy="563032"/>
          </a:xfrm>
          <a:prstGeom prst="rect">
            <a:avLst/>
          </a:prstGeom>
        </p:spPr>
      </p:pic>
    </p:spTree>
    <p:extLst>
      <p:ext uri="{BB962C8B-B14F-4D97-AF65-F5344CB8AC3E}">
        <p14:creationId xmlns:p14="http://schemas.microsoft.com/office/powerpoint/2010/main" val="74397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The Toastmasters </a:t>
            </a:r>
            <a:br>
              <a:rPr lang="en-US" dirty="0"/>
            </a:br>
            <a:r>
              <a:rPr lang="en-US" dirty="0"/>
              <a:t>club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467958" cy="3848335"/>
          </a:xfrm>
        </p:spPr>
        <p:txBody>
          <a:bodyPr>
            <a:normAutofit/>
          </a:bodyPr>
          <a:lstStyle/>
          <a:p>
            <a:pPr marL="342900" indent="-342900">
              <a:lnSpc>
                <a:spcPct val="100000"/>
              </a:lnSpc>
              <a:buFont typeface="Arial" panose="020B0604020202020204" pitchFamily="34" charset="0"/>
              <a:buChar char="•"/>
            </a:pPr>
            <a:r>
              <a:rPr lang="en-US" sz="2200" dirty="0"/>
              <a:t>Hands-on learning environment</a:t>
            </a:r>
          </a:p>
          <a:p>
            <a:pPr marL="342900" indent="-342900">
              <a:lnSpc>
                <a:spcPct val="100000"/>
              </a:lnSpc>
              <a:buFont typeface="Arial" panose="020B0604020202020204" pitchFamily="34" charset="0"/>
              <a:buChar char="•"/>
            </a:pPr>
            <a:r>
              <a:rPr lang="en-US" sz="2200" dirty="0"/>
              <a:t>Practice prepared and impromptu speeches</a:t>
            </a:r>
          </a:p>
          <a:p>
            <a:pPr marL="342900" indent="-342900">
              <a:lnSpc>
                <a:spcPct val="100000"/>
              </a:lnSpc>
              <a:buFont typeface="Arial" panose="020B0604020202020204" pitchFamily="34" charset="0"/>
              <a:buChar char="•"/>
            </a:pPr>
            <a:r>
              <a:rPr lang="en-US" sz="2200" dirty="0"/>
              <a:t>Receive feedback and evaluations in </a:t>
            </a:r>
            <a:br>
              <a:rPr lang="en-US" sz="2200" dirty="0"/>
            </a:br>
            <a:r>
              <a:rPr lang="en-US" sz="2200" dirty="0"/>
              <a:t>a supportive environment</a:t>
            </a:r>
          </a:p>
          <a:p>
            <a:pPr marL="342900" indent="-342900">
              <a:lnSpc>
                <a:spcPct val="100000"/>
              </a:lnSpc>
              <a:buFont typeface="Arial" panose="020B0604020202020204" pitchFamily="34" charset="0"/>
              <a:buChar char="•"/>
            </a:pPr>
            <a:r>
              <a:rPr lang="en-US" sz="2200" dirty="0"/>
              <a:t>Opportunities to lead at every meeting</a:t>
            </a:r>
          </a:p>
          <a:p>
            <a:pPr marL="342900" indent="-342900">
              <a:lnSpc>
                <a:spcPct val="100000"/>
              </a:lnSpc>
              <a:buFont typeface="Arial" panose="020B0604020202020204" pitchFamily="34" charset="0"/>
              <a:buChar char="•"/>
            </a:pPr>
            <a:r>
              <a:rPr lang="en-US" sz="2200" dirty="0"/>
              <a:t>Access to a mentor</a:t>
            </a:r>
          </a:p>
          <a:p>
            <a:pPr marL="342900" indent="-342900">
              <a:lnSpc>
                <a:spcPct val="100000"/>
              </a:lnSpc>
              <a:buFont typeface="Arial" panose="020B0604020202020204" pitchFamily="34" charset="0"/>
              <a:buChar char="•"/>
            </a:pPr>
            <a:r>
              <a:rPr lang="en-US" sz="2200" dirty="0"/>
              <a:t>Meetings held in person, online, or both</a:t>
            </a:r>
          </a:p>
        </p:txBody>
      </p:sp>
      <p:pic>
        <p:nvPicPr>
          <p:cNvPr id="20" name="Picture 19" descr="man showing green notebook to club">
            <a:extLst>
              <a:ext uri="{FF2B5EF4-FFF2-40B4-BE49-F238E27FC236}">
                <a16:creationId xmlns:a16="http://schemas.microsoft.com/office/drawing/2014/main" id="{40691FAA-89E2-6E48-A756-EA70FDC52C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6181" t="4885" r="741" b="15009"/>
          <a:stretch/>
        </p:blipFill>
        <p:spPr>
          <a:xfrm>
            <a:off x="6017113" y="1"/>
            <a:ext cx="6174887" cy="621291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840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What is the Pathways learning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285739" cy="3848335"/>
          </a:xfrm>
        </p:spPr>
        <p:txBody>
          <a:bodyPr>
            <a:normAutofit/>
          </a:bodyPr>
          <a:lstStyle/>
          <a:p>
            <a:pPr marL="342900" indent="-342900">
              <a:lnSpc>
                <a:spcPct val="100000"/>
              </a:lnSpc>
              <a:buFont typeface="Arial" panose="020B0604020202020204" pitchFamily="34" charset="0"/>
              <a:buChar char="•"/>
            </a:pPr>
            <a:r>
              <a:rPr lang="en-US" sz="2200" dirty="0"/>
              <a:t>Pathways is Toastmasters’ </a:t>
            </a:r>
            <a:br>
              <a:rPr lang="en-US" sz="2200" dirty="0"/>
            </a:br>
            <a:r>
              <a:rPr lang="en-US" sz="2200" dirty="0"/>
              <a:t>education program</a:t>
            </a:r>
          </a:p>
          <a:p>
            <a:pPr marL="342900" indent="-342900">
              <a:lnSpc>
                <a:spcPct val="100000"/>
              </a:lnSpc>
              <a:buFont typeface="Arial" panose="020B0604020202020204" pitchFamily="34" charset="0"/>
              <a:buChar char="•"/>
            </a:pPr>
            <a:r>
              <a:rPr lang="en-US" sz="2200" dirty="0"/>
              <a:t>Each employee receives one free path to start</a:t>
            </a:r>
          </a:p>
          <a:p>
            <a:pPr marL="342900" indent="-342900">
              <a:lnSpc>
                <a:spcPct val="100000"/>
              </a:lnSpc>
              <a:buFont typeface="Arial" panose="020B0604020202020204" pitchFamily="34" charset="0"/>
              <a:buChar char="•"/>
            </a:pPr>
            <a:r>
              <a:rPr lang="en-US" sz="2200" dirty="0"/>
              <a:t>Choose from 6 paths based on individual goals</a:t>
            </a:r>
          </a:p>
          <a:p>
            <a:pPr marL="342900" indent="-342900">
              <a:lnSpc>
                <a:spcPct val="100000"/>
              </a:lnSpc>
              <a:buFont typeface="Arial" panose="020B0604020202020204" pitchFamily="34" charset="0"/>
              <a:buChar char="•"/>
            </a:pPr>
            <a:r>
              <a:rPr lang="en-US" sz="2200" dirty="0"/>
              <a:t>Use Pathways online </a:t>
            </a:r>
          </a:p>
          <a:p>
            <a:pPr marL="342900" indent="-342900">
              <a:lnSpc>
                <a:spcPct val="100000"/>
              </a:lnSpc>
              <a:buFont typeface="Arial" panose="020B0604020202020204" pitchFamily="34" charset="0"/>
              <a:buChar char="•"/>
            </a:pPr>
            <a:r>
              <a:rPr lang="en-US" sz="2200" dirty="0"/>
              <a:t>Work at your own pace</a:t>
            </a:r>
          </a:p>
          <a:p>
            <a:pPr marL="342900" indent="-342900">
              <a:lnSpc>
                <a:spcPct val="100000"/>
              </a:lnSpc>
              <a:buFont typeface="Arial" panose="020B0604020202020204" pitchFamily="34" charset="0"/>
              <a:buChar char="•"/>
            </a:pPr>
            <a:r>
              <a:rPr lang="en-US" sz="2200" dirty="0"/>
              <a:t>Build professional skills</a:t>
            </a:r>
          </a:p>
        </p:txBody>
      </p:sp>
      <p:pic>
        <p:nvPicPr>
          <p:cNvPr id="6" name="Picture 5" descr="Woman using pathways on computer">
            <a:extLst>
              <a:ext uri="{FF2B5EF4-FFF2-40B4-BE49-F238E27FC236}">
                <a16:creationId xmlns:a16="http://schemas.microsoft.com/office/drawing/2014/main" id="{0D3DECE7-3488-544B-BA8D-2EBD8E281167}"/>
              </a:ext>
            </a:extLst>
          </p:cNvPr>
          <p:cNvPicPr>
            <a:picLocks noChangeAspect="1"/>
          </p:cNvPicPr>
          <p:nvPr/>
        </p:nvPicPr>
        <p:blipFill rotWithShape="1">
          <a:blip r:embed="rId3"/>
          <a:srcRect l="2420" r="13329" b="193"/>
          <a:stretch/>
        </p:blipFill>
        <p:spPr>
          <a:xfrm>
            <a:off x="6096000" y="-1"/>
            <a:ext cx="6096000" cy="6210301"/>
          </a:xfrm>
          <a:prstGeom prst="rect">
            <a:avLst/>
          </a:prstGeom>
        </p:spPr>
      </p:pic>
    </p:spTree>
    <p:extLst>
      <p:ext uri="{BB962C8B-B14F-4D97-AF65-F5344CB8AC3E}">
        <p14:creationId xmlns:p14="http://schemas.microsoft.com/office/powerpoint/2010/main" val="404168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glimpse into Pathways</a:t>
            </a:r>
          </a:p>
        </p:txBody>
      </p:sp>
      <p:pic>
        <p:nvPicPr>
          <p:cNvPr id="6" name="Picture 5" descr="Pathways Club Meetings Learning experience Chart">
            <a:extLst>
              <a:ext uri="{FF2B5EF4-FFF2-40B4-BE49-F238E27FC236}">
                <a16:creationId xmlns:a16="http://schemas.microsoft.com/office/drawing/2014/main" id="{4A773546-F4F2-8941-B819-6474523C2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3072" y="762870"/>
            <a:ext cx="5681032" cy="5681032"/>
          </a:xfrm>
          <a:prstGeom prst="rect">
            <a:avLst/>
          </a:prstGeom>
        </p:spPr>
      </p:pic>
    </p:spTree>
    <p:extLst>
      <p:ext uri="{BB962C8B-B14F-4D97-AF65-F5344CB8AC3E}">
        <p14:creationId xmlns:p14="http://schemas.microsoft.com/office/powerpoint/2010/main" val="3721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into Pathways</a:t>
            </a:r>
          </a:p>
        </p:txBody>
      </p:sp>
      <p:pic>
        <p:nvPicPr>
          <p:cNvPr id="4" name="Picture 3">
            <a:extLst>
              <a:ext uri="{FF2B5EF4-FFF2-40B4-BE49-F238E27FC236}">
                <a16:creationId xmlns:a16="http://schemas.microsoft.com/office/drawing/2014/main" id="{51482CA6-5544-B64E-91E1-CB970EDCE4D1}"/>
              </a:ext>
            </a:extLst>
          </p:cNvPr>
          <p:cNvPicPr>
            <a:picLocks noChangeAspect="1"/>
          </p:cNvPicPr>
          <p:nvPr/>
        </p:nvPicPr>
        <p:blipFill>
          <a:blip r:embed="rId3"/>
          <a:srcRect/>
          <a:stretch/>
        </p:blipFill>
        <p:spPr>
          <a:xfrm>
            <a:off x="520543" y="1287208"/>
            <a:ext cx="11150913" cy="5130217"/>
          </a:xfrm>
          <a:prstGeom prst="rect">
            <a:avLst/>
          </a:prstGeom>
        </p:spPr>
      </p:pic>
    </p:spTree>
    <p:extLst>
      <p:ext uri="{BB962C8B-B14F-4D97-AF65-F5344CB8AC3E}">
        <p14:creationId xmlns:p14="http://schemas.microsoft.com/office/powerpoint/2010/main" val="2801171302"/>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16414037-9159-2E40-A0DB-93289D8BE62A}"/>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0545A7BE-8E6E-6643-95ED-113AE53B1E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53632BA310BB4783B45FEFED15F8DC" ma:contentTypeVersion="21" ma:contentTypeDescription="Create a new document." ma:contentTypeScope="" ma:versionID="e8267ede044601fa11b1e0125b97987e">
  <xsd:schema xmlns:xsd="http://www.w3.org/2001/XMLSchema" xmlns:xs="http://www.w3.org/2001/XMLSchema" xmlns:p="http://schemas.microsoft.com/office/2006/metadata/properties" xmlns:ns1="http://schemas.microsoft.com/sharepoint/v3" xmlns:ns2="8fc5154c-79be-4b9f-bd6e-061057529bee" xmlns:ns3="d60fa456-7b4a-4406-94db-b45ea864dcc6" targetNamespace="http://schemas.microsoft.com/office/2006/metadata/properties" ma:root="true" ma:fieldsID="a2cd2b1f625b31ae1e30e910af692204" ns1:_="" ns2:_="" ns3:_="">
    <xsd:import namespace="http://schemas.microsoft.com/sharepoint/v3"/>
    <xsd:import namespace="8fc5154c-79be-4b9f-bd6e-061057529bee"/>
    <xsd:import namespace="d60fa456-7b4a-4406-94db-b45ea864dc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5154c-79be-4b9f-bd6e-061057529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3c1ae6-fb4c-46f0-9f45-decf50a530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0fa456-7b4a-4406-94db-b45ea864dcc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ca7012-7c7d-42b6-9699-2fcea44af224}" ma:internalName="TaxCatchAll" ma:showField="CatchAllData" ma:web="d60fa456-7b4a-4406-94db-b45ea864dc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fc5154c-79be-4b9f-bd6e-061057529bee">
      <Terms xmlns="http://schemas.microsoft.com/office/infopath/2007/PartnerControls"/>
    </lcf76f155ced4ddcb4097134ff3c332f>
    <TaxCatchAll xmlns="d60fa456-7b4a-4406-94db-b45ea864dcc6" xsi:nil="true"/>
  </documentManagement>
</p:properties>
</file>

<file path=customXml/itemProps1.xml><?xml version="1.0" encoding="utf-8"?>
<ds:datastoreItem xmlns:ds="http://schemas.openxmlformats.org/officeDocument/2006/customXml" ds:itemID="{199C3F29-6E70-48E0-AF13-78046D72BFDA}">
  <ds:schemaRefs>
    <ds:schemaRef ds:uri="http://schemas.microsoft.com/sharepoint/v3/contenttype/forms"/>
  </ds:schemaRefs>
</ds:datastoreItem>
</file>

<file path=customXml/itemProps2.xml><?xml version="1.0" encoding="utf-8"?>
<ds:datastoreItem xmlns:ds="http://schemas.openxmlformats.org/officeDocument/2006/customXml" ds:itemID="{201957E9-B9C6-4721-A660-6275C07B6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c5154c-79be-4b9f-bd6e-061057529bee"/>
    <ds:schemaRef ds:uri="d60fa456-7b4a-4406-94db-b45ea864d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DA559C-90AC-4831-B851-A3724A753CBE}">
  <ds:schemaRefs>
    <ds:schemaRef ds:uri="http://schemas.microsoft.com/office/2006/metadata/properties"/>
    <ds:schemaRef ds:uri="http://schemas.microsoft.com/office/infopath/2007/PartnerControls"/>
    <ds:schemaRef ds:uri="http://schemas.microsoft.com/sharepoint/v3"/>
    <ds:schemaRef ds:uri="8fc5154c-79be-4b9f-bd6e-061057529bee"/>
    <ds:schemaRef ds:uri="d60fa456-7b4a-4406-94db-b45ea864dcc6"/>
  </ds:schemaRefs>
</ds:datastoreItem>
</file>

<file path=docProps/app.xml><?xml version="1.0" encoding="utf-8"?>
<Properties xmlns="http://schemas.openxmlformats.org/officeDocument/2006/extended-properties" xmlns:vt="http://schemas.openxmlformats.org/officeDocument/2006/docPropsVTypes">
  <Template>Toastmasters Theme Light Mode</Template>
  <TotalTime>614</TotalTime>
  <Words>1874</Words>
  <Application>Microsoft Macintosh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Myriad Pro</vt:lpstr>
      <vt:lpstr>Myriad Pro Light</vt:lpstr>
      <vt:lpstr>Toastmasters Theme Light Mode</vt:lpstr>
      <vt:lpstr>Toastmasters Theme Dark Mode</vt:lpstr>
      <vt:lpstr>Develop Your Leaders From Within</vt:lpstr>
      <vt:lpstr>What is Toastmasters?</vt:lpstr>
      <vt:lpstr>Who uses Toastmasters</vt:lpstr>
      <vt:lpstr>Benefits of forming a Toastmasters club</vt:lpstr>
      <vt:lpstr>Employees will learn to:</vt:lpstr>
      <vt:lpstr>The Toastmasters  club experience</vt:lpstr>
      <vt:lpstr>What is the Pathways learning experience?</vt:lpstr>
      <vt:lpstr>A glimpse into Pathways</vt:lpstr>
      <vt:lpstr>A closer look into Pathways</vt:lpstr>
      <vt:lpstr>Break barriers, not your budget</vt:lpstr>
      <vt:lpstr>Toastmasters is here to help</vt:lpstr>
      <vt:lpstr>Start your club today!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730B Develop Your Leaders From Within</dc:title>
  <dc:subject/>
  <dc:creator>Toastmasters International</dc:creator>
  <cp:keywords/>
  <dc:description/>
  <cp:lastModifiedBy>Bianca Montoya</cp:lastModifiedBy>
  <cp:revision>42</cp:revision>
  <cp:lastPrinted>2023-08-11T04:54:52Z</cp:lastPrinted>
  <dcterms:created xsi:type="dcterms:W3CDTF">2020-08-17T18:05:27Z</dcterms:created>
  <dcterms:modified xsi:type="dcterms:W3CDTF">2026-03-17T15:03:09Z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0x0101003253632BA310BB4783B45FEFED15F8DC</vt:lpwstr>
  </property>
</Properties>
</file>