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comments/comment1.xml" ContentType="application/vnd.openxmlformats-officedocument.presentationml.comments+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1"/>
    <p:sldMasterId id="2147483866" r:id="rId2"/>
  </p:sldMasterIdLst>
  <p:notesMasterIdLst>
    <p:notesMasterId r:id="rId36"/>
  </p:notesMasterIdLst>
  <p:handoutMasterIdLst>
    <p:handoutMasterId r:id="rId37"/>
  </p:handoutMasterIdLst>
  <p:sldIdLst>
    <p:sldId id="650" r:id="rId3"/>
    <p:sldId id="678" r:id="rId4"/>
    <p:sldId id="742" r:id="rId5"/>
    <p:sldId id="708" r:id="rId6"/>
    <p:sldId id="743" r:id="rId7"/>
    <p:sldId id="760" r:id="rId8"/>
    <p:sldId id="684" r:id="rId9"/>
    <p:sldId id="724" r:id="rId10"/>
    <p:sldId id="725" r:id="rId11"/>
    <p:sldId id="710" r:id="rId12"/>
    <p:sldId id="713" r:id="rId13"/>
    <p:sldId id="721" r:id="rId14"/>
    <p:sldId id="683" r:id="rId15"/>
    <p:sldId id="686" r:id="rId16"/>
    <p:sldId id="705" r:id="rId17"/>
    <p:sldId id="714" r:id="rId18"/>
    <p:sldId id="715" r:id="rId19"/>
    <p:sldId id="726" r:id="rId20"/>
    <p:sldId id="727" r:id="rId21"/>
    <p:sldId id="785" r:id="rId22"/>
    <p:sldId id="697" r:id="rId23"/>
    <p:sldId id="758" r:id="rId24"/>
    <p:sldId id="733" r:id="rId25"/>
    <p:sldId id="734" r:id="rId26"/>
    <p:sldId id="735" r:id="rId27"/>
    <p:sldId id="720" r:id="rId28"/>
    <p:sldId id="737" r:id="rId29"/>
    <p:sldId id="783" r:id="rId30"/>
    <p:sldId id="773" r:id="rId31"/>
    <p:sldId id="738" r:id="rId32"/>
    <p:sldId id="775" r:id="rId33"/>
    <p:sldId id="774" r:id="rId34"/>
    <p:sldId id="776" r:id="rId35"/>
  </p:sldIdLst>
  <p:sldSz cx="12192000" cy="6858000"/>
  <p:notesSz cx="6858000" cy="3429000"/>
  <p:custDataLst>
    <p:tags r:id="rId38"/>
  </p:custDataLst>
  <p:defaultTextStyle>
    <a:defPPr>
      <a:defRPr lang="en-US"/>
    </a:defPPr>
    <a:lvl1pPr algn="l" rtl="0" fontAlgn="base">
      <a:spcBef>
        <a:spcPct val="0"/>
      </a:spcBef>
      <a:spcAft>
        <a:spcPct val="0"/>
      </a:spcAft>
      <a:defRPr kern="1200">
        <a:solidFill>
          <a:schemeClr val="tx1"/>
        </a:solidFill>
        <a:latin typeface="Arial" charset="0"/>
        <a:ea typeface="ヒラギノ角ゴ Pro W3" charset="0"/>
        <a:cs typeface="Arial" charset="0"/>
      </a:defRPr>
    </a:lvl1pPr>
    <a:lvl2pPr marL="457200" algn="l" rtl="0" fontAlgn="base">
      <a:spcBef>
        <a:spcPct val="0"/>
      </a:spcBef>
      <a:spcAft>
        <a:spcPct val="0"/>
      </a:spcAft>
      <a:defRPr kern="1200">
        <a:solidFill>
          <a:schemeClr val="tx1"/>
        </a:solidFill>
        <a:latin typeface="Arial" charset="0"/>
        <a:ea typeface="ヒラギノ角ゴ Pro W3" charset="0"/>
        <a:cs typeface="Arial" charset="0"/>
      </a:defRPr>
    </a:lvl2pPr>
    <a:lvl3pPr marL="914400" algn="l" rtl="0" fontAlgn="base">
      <a:spcBef>
        <a:spcPct val="0"/>
      </a:spcBef>
      <a:spcAft>
        <a:spcPct val="0"/>
      </a:spcAft>
      <a:defRPr kern="1200">
        <a:solidFill>
          <a:schemeClr val="tx1"/>
        </a:solidFill>
        <a:latin typeface="Arial" charset="0"/>
        <a:ea typeface="ヒラギノ角ゴ Pro W3" charset="0"/>
        <a:cs typeface="Arial" charset="0"/>
      </a:defRPr>
    </a:lvl3pPr>
    <a:lvl4pPr marL="1371600" algn="l" rtl="0" fontAlgn="base">
      <a:spcBef>
        <a:spcPct val="0"/>
      </a:spcBef>
      <a:spcAft>
        <a:spcPct val="0"/>
      </a:spcAft>
      <a:defRPr kern="1200">
        <a:solidFill>
          <a:schemeClr val="tx1"/>
        </a:solidFill>
        <a:latin typeface="Arial" charset="0"/>
        <a:ea typeface="ヒラギノ角ゴ Pro W3" charset="0"/>
        <a:cs typeface="Arial" charset="0"/>
      </a:defRPr>
    </a:lvl4pPr>
    <a:lvl5pPr marL="1828800" algn="l" rtl="0" fontAlgn="base">
      <a:spcBef>
        <a:spcPct val="0"/>
      </a:spcBef>
      <a:spcAft>
        <a:spcPct val="0"/>
      </a:spcAft>
      <a:defRPr kern="1200">
        <a:solidFill>
          <a:schemeClr val="tx1"/>
        </a:solidFill>
        <a:latin typeface="Arial" charset="0"/>
        <a:ea typeface="ヒラギノ角ゴ Pro W3" charset="0"/>
        <a:cs typeface="Arial" charset="0"/>
      </a:defRPr>
    </a:lvl5pPr>
    <a:lvl6pPr marL="2286000" algn="l" defTabSz="457200" rtl="0" eaLnBrk="1" latinLnBrk="0" hangingPunct="1">
      <a:defRPr kern="1200">
        <a:solidFill>
          <a:schemeClr val="tx1"/>
        </a:solidFill>
        <a:latin typeface="Arial" charset="0"/>
        <a:ea typeface="ヒラギノ角ゴ Pro W3" charset="0"/>
        <a:cs typeface="Arial" charset="0"/>
      </a:defRPr>
    </a:lvl6pPr>
    <a:lvl7pPr marL="2743200" algn="l" defTabSz="457200" rtl="0" eaLnBrk="1" latinLnBrk="0" hangingPunct="1">
      <a:defRPr kern="1200">
        <a:solidFill>
          <a:schemeClr val="tx1"/>
        </a:solidFill>
        <a:latin typeface="Arial" charset="0"/>
        <a:ea typeface="ヒラギノ角ゴ Pro W3" charset="0"/>
        <a:cs typeface="Arial" charset="0"/>
      </a:defRPr>
    </a:lvl7pPr>
    <a:lvl8pPr marL="3200400" algn="l" defTabSz="457200" rtl="0" eaLnBrk="1" latinLnBrk="0" hangingPunct="1">
      <a:defRPr kern="1200">
        <a:solidFill>
          <a:schemeClr val="tx1"/>
        </a:solidFill>
        <a:latin typeface="Arial" charset="0"/>
        <a:ea typeface="ヒラギノ角ゴ Pro W3" charset="0"/>
        <a:cs typeface="Arial" charset="0"/>
      </a:defRPr>
    </a:lvl8pPr>
    <a:lvl9pPr marL="3657600" algn="l" defTabSz="457200" rtl="0" eaLnBrk="1" latinLnBrk="0" hangingPunct="1">
      <a:defRPr kern="1200">
        <a:solidFill>
          <a:schemeClr val="tx1"/>
        </a:solidFill>
        <a:latin typeface="Arial" charset="0"/>
        <a:ea typeface="ヒラギノ角ゴ Pro W3" charset="0"/>
        <a:cs typeface="Arial" charset="0"/>
      </a:defRPr>
    </a:lvl9pPr>
  </p:defaultTextStyle>
  <p:extLst>
    <p:ext uri="{EFAFB233-063F-42B5-8137-9DF3F51BA10A}">
      <p15:sldGuideLst xmlns:p15="http://schemas.microsoft.com/office/powerpoint/2012/main">
        <p15:guide id="1" pos="3840" userDrawn="1">
          <p15:clr>
            <a:srgbClr val="A4A3A4"/>
          </p15:clr>
        </p15:guide>
        <p15:guide id="2" pos="1824" userDrawn="1">
          <p15:clr>
            <a:srgbClr val="A4A3A4"/>
          </p15:clr>
        </p15:guide>
        <p15:guide id="3" orient="horz" pos="2520" userDrawn="1">
          <p15:clr>
            <a:srgbClr val="A4A3A4"/>
          </p15:clr>
        </p15:guide>
        <p15:guide id="4" pos="5856" userDrawn="1">
          <p15:clr>
            <a:srgbClr val="A4A3A4"/>
          </p15:clr>
        </p15:guide>
        <p15:guide id="5" orient="horz" pos="1944" userDrawn="1">
          <p15:clr>
            <a:srgbClr val="A4A3A4"/>
          </p15:clr>
        </p15:guide>
        <p15:guide id="6" orient="horz" pos="3912" userDrawn="1">
          <p15:clr>
            <a:srgbClr val="A4A3A4"/>
          </p15:clr>
        </p15:guide>
        <p15:guide id="7" orient="horz" pos="2160" userDrawn="1">
          <p15:clr>
            <a:srgbClr val="A4A3A4"/>
          </p15:clr>
        </p15:guide>
        <p15:guide id="8" orient="horz" pos="6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Rynerson" initials="KR" lastIdx="63" clrIdx="0">
    <p:extLst>
      <p:ext uri="{19B8F6BF-5375-455C-9EA6-DF929625EA0E}">
        <p15:presenceInfo xmlns:p15="http://schemas.microsoft.com/office/powerpoint/2012/main" userId="S::krynerson@toastmasters.org::a4c12e72-2606-4b60-872c-23cec70faeeb" providerId="AD"/>
      </p:ext>
    </p:extLst>
  </p:cmAuthor>
  <p:cmAuthor id="2" name="Guest User" initials="GU" lastIdx="31" clrIdx="1">
    <p:extLst>
      <p:ext uri="{19B8F6BF-5375-455C-9EA6-DF929625EA0E}">
        <p15:presenceInfo xmlns:p15="http://schemas.microsoft.com/office/powerpoint/2012/main" userId="S::urn:spo:anon#1f16db781c63a475db09fea4c6788b04c6efa51a49fcac5227ad619fa15874b5::" providerId="AD"/>
      </p:ext>
    </p:extLst>
  </p:cmAuthor>
  <p:cmAuthor id="3" name="Jessie" initials="J" lastIdx="7" clrIdx="2">
    <p:extLst>
      <p:ext uri="{19B8F6BF-5375-455C-9EA6-DF929625EA0E}">
        <p15:presenceInfo xmlns:p15="http://schemas.microsoft.com/office/powerpoint/2012/main" userId="S::jlester@toastmasters.org::cad2fd8a-0016-4870-8f1c-83aa8d75c7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1B"/>
    <a:srgbClr val="004164"/>
    <a:srgbClr val="701827"/>
    <a:srgbClr val="595959"/>
    <a:srgbClr val="FEEE9F"/>
    <a:srgbClr val="00175A"/>
    <a:srgbClr val="A9B2B1"/>
    <a:srgbClr val="D9D9D9"/>
    <a:srgbClr val="EBFDFF"/>
    <a:srgbClr val="003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8"/>
    <p:restoredTop sz="71224" autoAdjust="0"/>
  </p:normalViewPr>
  <p:slideViewPr>
    <p:cSldViewPr snapToGrid="0">
      <p:cViewPr varScale="1">
        <p:scale>
          <a:sx n="89" d="100"/>
          <a:sy n="89" d="100"/>
        </p:scale>
        <p:origin x="1976" y="168"/>
      </p:cViewPr>
      <p:guideLst>
        <p:guide pos="3840"/>
        <p:guide pos="1824"/>
        <p:guide orient="horz" pos="2520"/>
        <p:guide pos="5856"/>
        <p:guide orient="horz" pos="1944"/>
        <p:guide orient="horz" pos="3912"/>
        <p:guide orient="horz" pos="2160"/>
        <p:guide orient="horz" pos="624"/>
      </p:guideLst>
    </p:cSldViewPr>
  </p:slideViewPr>
  <p:outlineViewPr>
    <p:cViewPr>
      <p:scale>
        <a:sx n="33" d="100"/>
        <a:sy n="33" d="100"/>
      </p:scale>
      <p:origin x="0" y="-202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220" d="100"/>
          <a:sy n="220" d="100"/>
        </p:scale>
        <p:origin x="176" y="1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r>
              <a:rPr lang="en-US" sz="2000" b="1" i="0" dirty="0">
                <a:solidFill>
                  <a:schemeClr val="tx1"/>
                </a:solidFill>
                <a:latin typeface="Arial" panose="020B0604020202020204" pitchFamily="34" charset="0"/>
                <a:cs typeface="Arial" panose="020B0604020202020204" pitchFamily="34" charset="0"/>
              </a:rPr>
              <a:t>Age</a:t>
            </a:r>
          </a:p>
        </c:rich>
      </c:tx>
      <c:layout>
        <c:manualLayout>
          <c:xMode val="edge"/>
          <c:yMode val="edge"/>
          <c:x val="0.45350681395630921"/>
          <c:y val="1.003370640637669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Age</c:v>
                </c:pt>
              </c:strCache>
            </c:strRef>
          </c:tx>
          <c:spPr>
            <a:solidFill>
              <a:srgbClr val="0041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 to 64</c:v>
                </c:pt>
                <c:pt idx="2">
                  <c:v>45 to 54</c:v>
                </c:pt>
                <c:pt idx="3">
                  <c:v>35 to 44</c:v>
                </c:pt>
                <c:pt idx="4">
                  <c:v>25 to 34</c:v>
                </c:pt>
                <c:pt idx="5">
                  <c:v>18 to 24</c:v>
                </c:pt>
              </c:strCache>
            </c:strRef>
          </c:cat>
          <c:val>
            <c:numRef>
              <c:f>Sheet1!$B$2:$B$7</c:f>
              <c:numCache>
                <c:formatCode>0.0%</c:formatCode>
                <c:ptCount val="6"/>
                <c:pt idx="0">
                  <c:v>0.19800000000000001</c:v>
                </c:pt>
                <c:pt idx="1">
                  <c:v>0.16900000000000001</c:v>
                </c:pt>
                <c:pt idx="2">
                  <c:v>0.20399999999999999</c:v>
                </c:pt>
                <c:pt idx="3">
                  <c:v>0.224</c:v>
                </c:pt>
                <c:pt idx="4">
                  <c:v>0.16500000000000001</c:v>
                </c:pt>
                <c:pt idx="5">
                  <c:v>0.04</c:v>
                </c:pt>
              </c:numCache>
            </c:numRef>
          </c:val>
          <c:extLst>
            <c:ext xmlns:c16="http://schemas.microsoft.com/office/drawing/2014/chart" uri="{C3380CC4-5D6E-409C-BE32-E72D297353CC}">
              <c16:uniqueId val="{00000000-2BBD-2E47-AB22-C6941B10B4DE}"/>
            </c:ext>
          </c:extLst>
        </c:ser>
        <c:dLbls>
          <c:showLegendKey val="0"/>
          <c:showVal val="1"/>
          <c:showCatName val="0"/>
          <c:showSerName val="0"/>
          <c:showPercent val="0"/>
          <c:showBubbleSize val="0"/>
        </c:dLbls>
        <c:gapWidth val="47"/>
        <c:overlap val="-27"/>
        <c:axId val="50555280"/>
        <c:axId val="50556912"/>
      </c:barChart>
      <c:catAx>
        <c:axId val="5055528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0556912"/>
        <c:crosses val="autoZero"/>
        <c:auto val="1"/>
        <c:lblAlgn val="ctr"/>
        <c:lblOffset val="100"/>
        <c:noMultiLvlLbl val="0"/>
      </c:catAx>
      <c:valAx>
        <c:axId val="50556912"/>
        <c:scaling>
          <c:orientation val="minMax"/>
        </c:scaling>
        <c:delete val="1"/>
        <c:axPos val="b"/>
        <c:numFmt formatCode="0.0%" sourceLinked="1"/>
        <c:majorTickMark val="none"/>
        <c:minorTickMark val="none"/>
        <c:tickLblPos val="nextTo"/>
        <c:crossAx val="50555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i="0" dirty="0">
                <a:solidFill>
                  <a:schemeClr val="tx1"/>
                </a:solidFill>
                <a:latin typeface="Arial" panose="020B0604020202020204" pitchFamily="34" charset="0"/>
                <a:cs typeface="Arial" panose="020B0604020202020204" pitchFamily="34" charset="0"/>
              </a:rPr>
              <a:t>Gender</a:t>
            </a:r>
          </a:p>
        </c:rich>
      </c:tx>
      <c:layout>
        <c:manualLayout>
          <c:xMode val="edge"/>
          <c:yMode val="edge"/>
          <c:x val="0.42581862315173513"/>
          <c:y val="5.241870459556317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spPr>
            <a:solidFill>
              <a:srgbClr val="701827"/>
            </a:solidFill>
            <a:ln>
              <a:noFill/>
            </a:ln>
          </c:spPr>
          <c:dPt>
            <c:idx val="0"/>
            <c:bubble3D val="0"/>
            <c:spPr>
              <a:solidFill>
                <a:srgbClr val="004164"/>
              </a:solidFill>
              <a:ln w="19050">
                <a:noFill/>
              </a:ln>
              <a:effectLst/>
            </c:spPr>
            <c:extLst>
              <c:ext xmlns:c16="http://schemas.microsoft.com/office/drawing/2014/chart" uri="{C3380CC4-5D6E-409C-BE32-E72D297353CC}">
                <c16:uniqueId val="{00000001-48FF-814A-8928-370707F084B1}"/>
              </c:ext>
            </c:extLst>
          </c:dPt>
          <c:dPt>
            <c:idx val="1"/>
            <c:bubble3D val="0"/>
            <c:explosion val="1"/>
            <c:spPr>
              <a:solidFill>
                <a:srgbClr val="701827"/>
              </a:solidFill>
              <a:ln w="19050">
                <a:noFill/>
              </a:ln>
              <a:effectLst/>
            </c:spPr>
            <c:extLst>
              <c:ext xmlns:c16="http://schemas.microsoft.com/office/drawing/2014/chart" uri="{C3380CC4-5D6E-409C-BE32-E72D297353CC}">
                <c16:uniqueId val="{00000003-48FF-814A-8928-370707F084B1}"/>
              </c:ext>
            </c:extLst>
          </c:dPt>
          <c:dPt>
            <c:idx val="2"/>
            <c:bubble3D val="0"/>
            <c:spPr>
              <a:solidFill>
                <a:srgbClr val="F7A81B"/>
              </a:solidFill>
              <a:ln w="19050">
                <a:noFill/>
              </a:ln>
              <a:effectLst/>
            </c:spPr>
            <c:extLst>
              <c:ext xmlns:c16="http://schemas.microsoft.com/office/drawing/2014/chart" uri="{C3380CC4-5D6E-409C-BE32-E72D297353CC}">
                <c16:uniqueId val="{00000005-48FF-814A-8928-370707F084B1}"/>
              </c:ext>
            </c:extLst>
          </c:dPt>
          <c:dLbls>
            <c:dLbl>
              <c:idx val="0"/>
              <c:layout>
                <c:manualLayout>
                  <c:x val="-0.19281561349971912"/>
                  <c:y val="4.8487143977304907E-2"/>
                </c:manualLayout>
              </c:layout>
              <c:tx>
                <c:rich>
                  <a:bodyPr rot="0" spcFirstLastPara="1" vertOverflow="overflow" horzOverflow="overflow"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E8E1E17A-14E6-5348-80BD-3B5154330702}" type="CATEGORYNAME">
                      <a:rPr lang="en-US" sz="1800" smtClean="0">
                        <a:solidFill>
                          <a:schemeClr val="bg1"/>
                        </a:solidFill>
                      </a:rPr>
                      <a:pPr>
                        <a:defRPr/>
                      </a:pPr>
                      <a:t>[CATEGORY NAME]</a:t>
                    </a:fld>
                    <a:r>
                      <a:rPr lang="en-US" sz="1800" baseline="0" dirty="0">
                        <a:solidFill>
                          <a:schemeClr val="bg1"/>
                        </a:solidFill>
                      </a:rPr>
                      <a:t>
</a:t>
                    </a:r>
                    <a:fld id="{A30A565A-DE2C-45E6-8A70-B4712C65D25B}" type="VALUE">
                      <a:rPr lang="en-US" sz="1800" baseline="0" smtClean="0">
                        <a:solidFill>
                          <a:schemeClr val="bg1"/>
                        </a:solidFill>
                      </a:rPr>
                      <a:pPr>
                        <a:defRPr/>
                      </a:pPr>
                      <a:t>[VALUE]</a:t>
                    </a:fld>
                    <a:endParaRPr lang="en-US" sz="1800" baseline="0" dirty="0">
                      <a:solidFill>
                        <a:schemeClr val="bg1"/>
                      </a:solidFill>
                    </a:endParaRPr>
                  </a:p>
                </c:rich>
              </c:tx>
              <c:numFmt formatCode="0.0%" sourceLinked="0"/>
              <c:spPr>
                <a:noFill/>
                <a:ln>
                  <a:noFill/>
                </a:ln>
                <a:effectLst/>
              </c:spPr>
              <c:txPr>
                <a:bodyPr rot="0" spcFirstLastPara="1" vertOverflow="overflow" horzOverflow="overflow"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8FF-814A-8928-370707F084B1}"/>
                </c:ext>
              </c:extLst>
            </c:dLbl>
            <c:dLbl>
              <c:idx val="1"/>
              <c:layout>
                <c:manualLayout>
                  <c:x val="0.22278732264212525"/>
                  <c:y val="-6.2922443159960872E-2"/>
                </c:manualLayout>
              </c:layout>
              <c:tx>
                <c:rich>
                  <a:bodyPr rot="0" spcFirstLastPara="1" vertOverflow="overflow" horzOverflow="overflow"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fld id="{3EB2483A-B350-BB44-BC7E-84082E75D8BE}" type="CATEGORYNAME">
                      <a:rPr lang="en-US" sz="1800">
                        <a:solidFill>
                          <a:schemeClr val="tx1">
                            <a:lumMod val="50000"/>
                          </a:schemeClr>
                        </a:solidFill>
                      </a:rPr>
                      <a:pPr>
                        <a:defRPr sz="1800"/>
                      </a:pPr>
                      <a:t>[CATEGORY NAME]</a:t>
                    </a:fld>
                    <a:r>
                      <a:rPr lang="en-US" sz="1800" baseline="0" dirty="0">
                        <a:solidFill>
                          <a:schemeClr val="tx1">
                            <a:lumMod val="50000"/>
                          </a:schemeClr>
                        </a:solidFill>
                      </a:rPr>
                      <a:t>
</a:t>
                    </a:r>
                    <a:fld id="{C515251B-A02E-4944-9D89-FFF823852503}" type="VALUE">
                      <a:rPr lang="en-US" sz="1800" baseline="0" smtClean="0">
                        <a:solidFill>
                          <a:schemeClr val="tx1">
                            <a:lumMod val="50000"/>
                          </a:schemeClr>
                        </a:solidFill>
                      </a:rPr>
                      <a:pPr>
                        <a:defRPr sz="1800"/>
                      </a:pPr>
                      <a:t>[VALUE]</a:t>
                    </a:fld>
                    <a:endParaRPr lang="en-US" sz="1800" baseline="0" dirty="0">
                      <a:solidFill>
                        <a:schemeClr val="tx1">
                          <a:lumMod val="50000"/>
                        </a:schemeClr>
                      </a:solidFill>
                    </a:endParaRPr>
                  </a:p>
                </c:rich>
              </c:tx>
              <c:numFmt formatCode="0.0%" sourceLinked="0"/>
              <c:spPr>
                <a:noFill/>
                <a:ln>
                  <a:noFill/>
                </a:ln>
                <a:effectLst/>
              </c:spPr>
              <c:txPr>
                <a:bodyPr rot="0" spcFirstLastPara="1" vertOverflow="overflow" horzOverflow="overflow"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8FF-814A-8928-370707F084B1}"/>
                </c:ext>
              </c:extLst>
            </c:dLbl>
            <c:dLbl>
              <c:idx val="2"/>
              <c:layout>
                <c:manualLayout>
                  <c:x val="0.19733969658800021"/>
                  <c:y val="-5.4389811902964838E-2"/>
                </c:manualLayout>
              </c:layout>
              <c:tx>
                <c:rich>
                  <a:bodyPr/>
                  <a:lstStyle/>
                  <a:p>
                    <a:fld id="{33D548F5-1593-49A6-8BE4-A6B9C5B79CD7}" type="CATEGORYNAME">
                      <a:rPr lang="en-US" sz="1800">
                        <a:solidFill>
                          <a:schemeClr val="bg1"/>
                        </a:solidFill>
                      </a:rPr>
                      <a:pPr/>
                      <a:t>[CATEGORY NAME]</a:t>
                    </a:fld>
                    <a:r>
                      <a:rPr lang="en-US" sz="1800" baseline="0" dirty="0"/>
                      <a:t>
</a:t>
                    </a:r>
                    <a:fld id="{57262FBD-B9A7-4082-A78D-EC2D573FFDF6}" type="VALUE">
                      <a:rPr lang="en-US" sz="1800" baseline="0" smtClean="0">
                        <a:solidFill>
                          <a:schemeClr val="bg1"/>
                        </a:solidFill>
                      </a:rPr>
                      <a:pPr/>
                      <a:t>[VALUE]</a:t>
                    </a:fld>
                    <a:endParaRPr lang="en-US" sz="18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8FF-814A-8928-370707F084B1}"/>
                </c:ext>
              </c:extLst>
            </c:dLbl>
            <c:spPr>
              <a:noFill/>
              <a:ln>
                <a:noFill/>
              </a:ln>
              <a:effectLst/>
            </c:spPr>
            <c:txPr>
              <a:bodyPr rot="0" spcFirstLastPara="1" vertOverflow="overflow" horzOverflow="overflow"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Male</c:v>
                </c:pt>
                <c:pt idx="1">
                  <c:v>Nonbinary</c:v>
                </c:pt>
                <c:pt idx="2">
                  <c:v>Female</c:v>
                </c:pt>
              </c:strCache>
            </c:strRef>
          </c:cat>
          <c:val>
            <c:numRef>
              <c:f>Sheet1!$B$2:$B$4</c:f>
              <c:numCache>
                <c:formatCode>0.00%</c:formatCode>
                <c:ptCount val="3"/>
                <c:pt idx="0">
                  <c:v>0.43740000000000001</c:v>
                </c:pt>
                <c:pt idx="1">
                  <c:v>3.5999999999999999E-3</c:v>
                </c:pt>
                <c:pt idx="2">
                  <c:v>0.55900000000000005</c:v>
                </c:pt>
              </c:numCache>
            </c:numRef>
          </c:val>
          <c:extLst>
            <c:ext xmlns:c16="http://schemas.microsoft.com/office/drawing/2014/chart" uri="{C3380CC4-5D6E-409C-BE32-E72D297353CC}">
              <c16:uniqueId val="{00000006-48FF-814A-8928-370707F084B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06-28T08:37:20.652" idx="6">
    <p:pos x="10" y="10"/>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329"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6173" y="1"/>
            <a:ext cx="3012329" cy="461963"/>
          </a:xfrm>
          <a:prstGeom prst="rect">
            <a:avLst/>
          </a:prstGeom>
        </p:spPr>
        <p:txBody>
          <a:bodyPr vert="horz" lIns="91440" tIns="45720" rIns="91440" bIns="45720" rtlCol="0"/>
          <a:lstStyle>
            <a:lvl1pPr algn="r">
              <a:defRPr sz="1200"/>
            </a:lvl1pPr>
          </a:lstStyle>
          <a:p>
            <a:fld id="{6E693C94-3FBD-FB46-A5E3-6E0B773E7CAB}" type="datetimeFigureOut">
              <a:rPr lang="en-US" smtClean="0"/>
              <a:t>3/13/26</a:t>
            </a:fld>
            <a:endParaRPr lang="en-US"/>
          </a:p>
        </p:txBody>
      </p:sp>
      <p:sp>
        <p:nvSpPr>
          <p:cNvPr id="4" name="Footer Placeholder 3"/>
          <p:cNvSpPr>
            <a:spLocks noGrp="1"/>
          </p:cNvSpPr>
          <p:nvPr>
            <p:ph type="ftr" sz="quarter" idx="2"/>
          </p:nvPr>
        </p:nvSpPr>
        <p:spPr>
          <a:xfrm>
            <a:off x="0" y="8772526"/>
            <a:ext cx="3012329"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6173" y="8772526"/>
            <a:ext cx="3012329" cy="461963"/>
          </a:xfrm>
          <a:prstGeom prst="rect">
            <a:avLst/>
          </a:prstGeom>
        </p:spPr>
        <p:txBody>
          <a:bodyPr vert="horz" lIns="91440" tIns="45720" rIns="91440" bIns="45720" rtlCol="0" anchor="b"/>
          <a:lstStyle>
            <a:lvl1pPr algn="r">
              <a:defRPr sz="1200"/>
            </a:lvl1pPr>
          </a:lstStyle>
          <a:p>
            <a:fld id="{F8B67A31-8043-ED45-8053-40091903E1DD}" type="slidenum">
              <a:rPr lang="en-US" smtClean="0"/>
              <a:t>‹#›</a:t>
            </a:fld>
            <a:endParaRPr lang="en-US"/>
          </a:p>
        </p:txBody>
      </p:sp>
    </p:spTree>
    <p:extLst>
      <p:ext uri="{BB962C8B-B14F-4D97-AF65-F5344CB8AC3E}">
        <p14:creationId xmlns:p14="http://schemas.microsoft.com/office/powerpoint/2010/main" val="4177885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830" tIns="46415" rIns="92830" bIns="46415" rtlCol="0"/>
          <a:lstStyle>
            <a:lvl1pPr algn="r">
              <a:defRPr sz="1200"/>
            </a:lvl1pPr>
          </a:lstStyle>
          <a:p>
            <a:fld id="{16E6FB2C-DA94-C541-9E89-F92525DB3B64}" type="datetimeFigureOut">
              <a:rPr lang="en-US" smtClean="0"/>
              <a:t>3/13/26</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70"/>
            <a:ext cx="3011699" cy="463407"/>
          </a:xfrm>
          <a:prstGeom prst="rect">
            <a:avLst/>
          </a:prstGeom>
        </p:spPr>
        <p:txBody>
          <a:bodyPr vert="horz" lIns="92830" tIns="46415" rIns="92830" bIns="46415" rtlCol="0" anchor="b"/>
          <a:lstStyle>
            <a:lvl1pPr algn="r">
              <a:defRPr sz="1200"/>
            </a:lvl1pPr>
          </a:lstStyle>
          <a:p>
            <a:fld id="{1C54B805-CDAB-3A40-8111-AB777D1FAB7A}" type="slidenum">
              <a:rPr lang="en-US" smtClean="0"/>
              <a:t>‹#›</a:t>
            </a:fld>
            <a:endParaRPr lang="en-US"/>
          </a:p>
        </p:txBody>
      </p:sp>
    </p:spTree>
    <p:extLst>
      <p:ext uri="{BB962C8B-B14F-4D97-AF65-F5344CB8AC3E}">
        <p14:creationId xmlns:p14="http://schemas.microsoft.com/office/powerpoint/2010/main" val="46560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ToastmastersAlliance@rotary.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RotaryAlliance@toastmasters.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[BOTH AUDIENCES]</a:t>
            </a:r>
            <a:endParaRPr lang="en-US" dirty="0"/>
          </a:p>
          <a:p>
            <a:r>
              <a:rPr lang="en-US" dirty="0"/>
              <a:t>Hello and welcome!</a:t>
            </a:r>
            <a:endParaRPr lang="en-US" dirty="0">
              <a:cs typeface="Calibri"/>
            </a:endParaRPr>
          </a:p>
          <a:p>
            <a:endParaRPr lang="en-US" dirty="0"/>
          </a:p>
          <a:p>
            <a:r>
              <a:rPr lang="en-US" dirty="0"/>
              <a:t>The purpose of this presentation is to provide an overview of the alliance between Rotary and Toastmasters and to share how you and your club can participate.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275416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a:t>Rotary clubs are where members come together to strengthen their connection with friends and neighbors and their commitment to improving lives. They are all grounded in the same values, but each one is unique, because each community has its own unique needs.</a:t>
            </a:r>
          </a:p>
          <a:p>
            <a:endParaRPr lang="en-US"/>
          </a:p>
          <a:p>
            <a:r>
              <a:rPr lang="en-US" dirty="0"/>
              <a:t>Rotary's clubs for young leaders are called Rotaract clubs, and their members are </a:t>
            </a:r>
            <a:r>
              <a:rPr lang="en-US" err="1"/>
              <a:t>Rotaractors</a:t>
            </a:r>
            <a:r>
              <a:rPr lang="en-US" dirty="0"/>
              <a:t>. </a:t>
            </a:r>
            <a:r>
              <a:rPr lang="en-US"/>
              <a:t>Rotaract clubs </a:t>
            </a:r>
            <a:r>
              <a:rPr lang="en-US" dirty="0"/>
              <a:t>meet to exchange ideas with leaders </a:t>
            </a:r>
            <a:r>
              <a:rPr lang="en-US"/>
              <a:t>in the </a:t>
            </a:r>
            <a:r>
              <a:rPr lang="en-US" dirty="0"/>
              <a:t>community</a:t>
            </a:r>
            <a:r>
              <a:rPr lang="en-US"/>
              <a:t>, develop leadership </a:t>
            </a:r>
            <a:r>
              <a:rPr lang="en-US" dirty="0"/>
              <a:t>and professional </a:t>
            </a:r>
            <a:r>
              <a:rPr lang="en-US"/>
              <a:t>skills, and </a:t>
            </a:r>
            <a:r>
              <a:rPr lang="en-US" dirty="0"/>
              <a:t>have fun through service. Historically for young leaders ages 18-30, Rotaract is now open to members of any age and no longer need a Rotary club to sponsor them</a:t>
            </a:r>
            <a:r>
              <a:rPr lang="en-US"/>
              <a:t>.</a:t>
            </a:r>
            <a:endParaRPr lang="en-US" dirty="0">
              <a:cs typeface="Calibri"/>
            </a:endParaRPr>
          </a:p>
          <a:p>
            <a:endParaRPr lang="en-US"/>
          </a:p>
          <a:p>
            <a:r>
              <a:rPr lang="en-US"/>
              <a:t>Interact clubs connect people ages 12-18 with others in their community or school to learn about the world through service projects and activities. They are sponsored by their local Rotary clubs.</a:t>
            </a:r>
          </a:p>
          <a:p>
            <a:endParaRPr lang="en-US" dirty="0">
              <a:cs typeface="Calibri"/>
            </a:endParaRPr>
          </a:p>
          <a:p>
            <a:r>
              <a:rPr lang="en-US">
                <a:cs typeface="Calibri"/>
              </a:rPr>
              <a:t>Many clubs are adapting to online meetings as needed.</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403112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a:t>The Rotary Foundation helps fund humanitarian activities, from local service projects to global initiatives. Since it was founded more than 100 years ago, it has funded more than $4 billion in life-changing, sustaining projects.</a:t>
            </a:r>
          </a:p>
          <a:p>
            <a:endParaRPr lang="en-US"/>
          </a:p>
          <a:p>
            <a:r>
              <a:rPr lang="en-US"/>
              <a:t>The mission of The Rotary Foundation of Rotary International is to enable Rotarians to advance world understanding, goodwill, and peace through the improvement of health, the support of education, and the alleviation of poverty.</a:t>
            </a:r>
            <a:endParaRPr lang="en-US" dirty="0">
              <a:cs typeface="Calibri"/>
            </a:endParaRPr>
          </a:p>
          <a:p>
            <a:endParaRPr lang="en-US">
              <a:cs typeface="Calibri"/>
            </a:endParaRPr>
          </a:p>
          <a:p>
            <a:r>
              <a:rPr lang="en-US" dirty="0">
                <a:cs typeface="Calibri"/>
              </a:rPr>
              <a:t>Pictured here is a teacher instructing her classroom on personal hygiene practices at a school in Ghana. </a:t>
            </a:r>
            <a:r>
              <a:rPr lang="en-US" dirty="0"/>
              <a:t>Rotarians from 35 clubs across the country are partnering with USAID and national and local agencies of the government of Ghana in a large-scale $4 million program in water, sanitation and hygiene project serving 75,000 people.</a:t>
            </a: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11</a:t>
            </a:fld>
            <a:endParaRPr lang="en-US"/>
          </a:p>
        </p:txBody>
      </p:sp>
    </p:spTree>
    <p:extLst>
      <p:ext uri="{BB962C8B-B14F-4D97-AF65-F5344CB8AC3E}">
        <p14:creationId xmlns:p14="http://schemas.microsoft.com/office/powerpoint/2010/main" val="4077215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[BOTH AUDIENCES] </a:t>
            </a:r>
          </a:p>
          <a:p>
            <a:r>
              <a:rPr lang="en-US" sz="1200" b="0" i="0" kern="1200" dirty="0">
                <a:solidFill>
                  <a:schemeClr val="tx1"/>
                </a:solidFill>
                <a:effectLst/>
                <a:latin typeface="+mn-lt"/>
                <a:ea typeface="+mn-ea"/>
                <a:cs typeface="+mn-cs"/>
              </a:rPr>
              <a:t>As you can see our organizations are structured very similarly, from club leaders all the way up to the international president. We both value leadership and the impact one can make with strong leadership skills.</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12</a:t>
            </a:fld>
            <a:endParaRPr lang="en-US"/>
          </a:p>
        </p:txBody>
      </p:sp>
    </p:spTree>
    <p:extLst>
      <p:ext uri="{BB962C8B-B14F-4D97-AF65-F5344CB8AC3E}">
        <p14:creationId xmlns:p14="http://schemas.microsoft.com/office/powerpoint/2010/main" val="48274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cs typeface="Calibri"/>
              </a:rPr>
              <a:t>Now, let’s learn more about Toastmasters.</a:t>
            </a:r>
          </a:p>
          <a:p>
            <a:endParaRPr lang="en-US" dirty="0">
              <a:cs typeface="Calibri"/>
            </a:endParaRPr>
          </a:p>
          <a:p>
            <a:r>
              <a:rPr lang="en-US" sz="1200" b="0" i="0" kern="1200" dirty="0">
                <a:solidFill>
                  <a:schemeClr val="tx1"/>
                </a:solidFill>
                <a:effectLst/>
                <a:latin typeface="+mn-lt"/>
                <a:ea typeface="+mn-ea"/>
                <a:cs typeface="+mn-cs"/>
              </a:rPr>
              <a:t>[TOASTMASTERS AUDIENCE] </a:t>
            </a:r>
          </a:p>
          <a:p>
            <a:r>
              <a:rPr lang="en-US" sz="1200" b="0" i="0" kern="1200" dirty="0">
                <a:solidFill>
                  <a:schemeClr val="tx1"/>
                </a:solidFill>
                <a:effectLst/>
                <a:latin typeface="+mn-lt"/>
                <a:ea typeface="+mn-ea"/>
                <a:cs typeface="+mn-cs"/>
              </a:rPr>
              <a:t>You can skip or delete slides 16-22, as they provide background on Toastmasters International for a Rotary audience.</a:t>
            </a:r>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13</a:t>
            </a:fld>
            <a:endParaRPr lang="en-US"/>
          </a:p>
        </p:txBody>
      </p:sp>
    </p:spTree>
    <p:extLst>
      <p:ext uri="{BB962C8B-B14F-4D97-AF65-F5344CB8AC3E}">
        <p14:creationId xmlns:p14="http://schemas.microsoft.com/office/powerpoint/2010/main" val="1794461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[ROTARY AUDIENCE]</a:t>
            </a:r>
          </a:p>
          <a:p>
            <a:pPr>
              <a:defRPr/>
            </a:pPr>
            <a:endParaRPr lang="en-US" dirty="0">
              <a:cs typeface="Calibri"/>
            </a:endParaRPr>
          </a:p>
          <a:p>
            <a:pPr>
              <a:defRPr/>
            </a:pPr>
            <a:r>
              <a:rPr lang="en-US" dirty="0"/>
              <a:t>Like Rotary, Toastmasters</a:t>
            </a:r>
            <a:r>
              <a:rPr lang="en-US" sz="1200" b="0" i="0" kern="1200" dirty="0">
                <a:solidFill>
                  <a:schemeClr val="tx1"/>
                </a:solidFill>
                <a:effectLst/>
                <a:latin typeface="+mn-lt"/>
                <a:ea typeface="+mn-ea"/>
                <a:cs typeface="+mn-cs"/>
              </a:rPr>
              <a:t> is </a:t>
            </a:r>
            <a:r>
              <a:rPr lang="en-US" dirty="0"/>
              <a:t>worldwide network of clubs. As an </a:t>
            </a:r>
            <a:r>
              <a:rPr lang="en-US" sz="1200" b="0" i="0" kern="1200" dirty="0">
                <a:solidFill>
                  <a:schemeClr val="tx1"/>
                </a:solidFill>
                <a:effectLst/>
                <a:latin typeface="+mn-lt"/>
                <a:ea typeface="+mn-ea"/>
                <a:cs typeface="+mn-cs"/>
              </a:rPr>
              <a:t>educational</a:t>
            </a:r>
            <a:r>
              <a:rPr lang="en-US" dirty="0"/>
              <a:t> non-profit</a:t>
            </a:r>
            <a:r>
              <a:rPr lang="en-US" sz="1200" b="0" i="0" kern="1200" dirty="0">
                <a:solidFill>
                  <a:schemeClr val="tx1"/>
                </a:solidFill>
                <a:effectLst/>
                <a:latin typeface="+mn-lt"/>
                <a:ea typeface="+mn-ea"/>
                <a:cs typeface="+mn-cs"/>
              </a:rPr>
              <a:t> organization</a:t>
            </a:r>
            <a:r>
              <a:rPr lang="en-US" dirty="0"/>
              <a:t>, Toastmasters is</a:t>
            </a:r>
            <a:r>
              <a:rPr lang="en-US" sz="1200" b="0" i="0" kern="1200" dirty="0">
                <a:solidFill>
                  <a:schemeClr val="tx1"/>
                </a:solidFill>
                <a:effectLst/>
                <a:latin typeface="+mn-lt"/>
                <a:ea typeface="+mn-ea"/>
                <a:cs typeface="+mn-cs"/>
              </a:rPr>
              <a:t> </a:t>
            </a:r>
            <a:r>
              <a:rPr lang="en-US" dirty="0"/>
              <a:t>dedicated to helping its members become more effective speakers, communicators, </a:t>
            </a:r>
            <a:r>
              <a:rPr lang="en-US" b="0" i="0" kern="1200" dirty="0">
                <a:effectLst/>
              </a:rPr>
              <a:t>and </a:t>
            </a:r>
            <a:r>
              <a:rPr lang="en-US" dirty="0"/>
              <a:t>leaders</a:t>
            </a:r>
            <a:r>
              <a:rPr lang="en-US" sz="1200" b="0" i="0" kern="1200" dirty="0">
                <a:solidFill>
                  <a:schemeClr val="tx1"/>
                </a:solidFill>
                <a:effectLst/>
                <a:latin typeface="+mn-lt"/>
                <a:ea typeface="+mn-ea"/>
                <a:cs typeface="+mn-cs"/>
              </a:rPr>
              <a:t>.</a:t>
            </a:r>
            <a:endParaRPr lang="en-US" dirty="0">
              <a:cs typeface="Calibri"/>
            </a:endParaRPr>
          </a:p>
          <a:p>
            <a:pPr>
              <a:defRPr/>
            </a:pPr>
            <a:endParaRPr lang="en-US" dirty="0">
              <a:cs typeface="Calibri"/>
            </a:endParaRPr>
          </a:p>
          <a:p>
            <a:pPr>
              <a:defRPr/>
            </a:pPr>
            <a:r>
              <a:rPr lang="en-US" dirty="0">
                <a:cs typeface="Calibri"/>
              </a:rPr>
              <a:t> </a:t>
            </a: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14</a:t>
            </a:fld>
            <a:endParaRPr lang="en-US"/>
          </a:p>
        </p:txBody>
      </p:sp>
    </p:spTree>
    <p:extLst>
      <p:ext uri="{BB962C8B-B14F-4D97-AF65-F5344CB8AC3E}">
        <p14:creationId xmlns:p14="http://schemas.microsoft.com/office/powerpoint/2010/main" val="197883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Toastmasters International has been around since 1924, and it has helped millions of men and women through the years. There are 358,000 members in more than 16,800 clubs in 143 countries around the world.</a:t>
            </a:r>
            <a:endParaRPr lang="en-US" dirty="0">
              <a:cs typeface="Calibri"/>
            </a:endParaRPr>
          </a:p>
          <a:p>
            <a:endParaRPr lang="en-US" dirty="0"/>
          </a:p>
          <a:p>
            <a:r>
              <a:rPr lang="en-US" dirty="0"/>
              <a:t>Toastmasters is for adults at any stage of their life or career who want to develop and practice public speaking, expand their leadership skills, and share their experiences and stories with others. Most members are between 25 and 65 years old. </a:t>
            </a:r>
            <a:endParaRPr lang="en-US" dirty="0">
              <a:cs typeface="Calibri"/>
            </a:endParaRPr>
          </a:p>
          <a:p>
            <a:endParaRPr lang="en-US" dirty="0"/>
          </a:p>
          <a:p>
            <a:r>
              <a:rPr lang="en-US" dirty="0"/>
              <a:t>They trend slightly more female. 72% have a Bachelor’s or Master’s degree.</a:t>
            </a:r>
            <a:r>
              <a:rPr lang="en-US" dirty="0">
                <a:cs typeface="Calibri"/>
              </a:rPr>
              <a:t> </a:t>
            </a:r>
            <a:r>
              <a:rPr lang="en-US" dirty="0"/>
              <a:t>67.8% are Employed; 14.6 are self-employed; 7.8% are retired, and 9.8% are not working.</a:t>
            </a:r>
          </a:p>
        </p:txBody>
      </p:sp>
      <p:sp>
        <p:nvSpPr>
          <p:cNvPr id="4" name="Slide Number Placeholder 3"/>
          <p:cNvSpPr>
            <a:spLocks noGrp="1"/>
          </p:cNvSpPr>
          <p:nvPr>
            <p:ph type="sldNum" sz="quarter" idx="5"/>
          </p:nvPr>
        </p:nvSpPr>
        <p:spPr/>
        <p:txBody>
          <a:bodyPr/>
          <a:lstStyle/>
          <a:p>
            <a:fld id="{1C54B805-CDAB-3A40-8111-AB777D1FAB7A}" type="slidenum">
              <a:rPr lang="en-US" smtClean="0"/>
              <a:t>15</a:t>
            </a:fld>
            <a:endParaRPr lang="en-US"/>
          </a:p>
        </p:txBody>
      </p:sp>
    </p:spTree>
    <p:extLst>
      <p:ext uri="{BB962C8B-B14F-4D97-AF65-F5344CB8AC3E}">
        <p14:creationId xmlns:p14="http://schemas.microsoft.com/office/powerpoint/2010/main" val="1959717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While Rotary members join together to solve problems in their communities, Toastmasters members meet regularly to practice their speaking and leadership skills. In addition to giving speeches, members serve in meeting roles and leadership positions to learn and practice different skills. Meetings are usually one to one and a half hours long, and are educational, enjoyable, and inspiring!  </a:t>
            </a:r>
          </a:p>
          <a:p>
            <a:endParaRPr lang="en-US" dirty="0">
              <a:cs typeface="Calibri"/>
            </a:endParaRPr>
          </a:p>
          <a:p>
            <a:r>
              <a:rPr lang="en-US" dirty="0">
                <a:cs typeface="Calibri"/>
              </a:rPr>
              <a:t>Just like Rotary and Rotaract, many clubs are adapting to online meetings as needed.</a:t>
            </a:r>
          </a:p>
        </p:txBody>
      </p:sp>
      <p:sp>
        <p:nvSpPr>
          <p:cNvPr id="4" name="Slide Number Placeholder 3"/>
          <p:cNvSpPr>
            <a:spLocks noGrp="1"/>
          </p:cNvSpPr>
          <p:nvPr>
            <p:ph type="sldNum" sz="quarter" idx="5"/>
          </p:nvPr>
        </p:nvSpPr>
        <p:spPr/>
        <p:txBody>
          <a:bodyPr/>
          <a:lstStyle/>
          <a:p>
            <a:fld id="{1C54B805-CDAB-3A40-8111-AB777D1FAB7A}" type="slidenum">
              <a:rPr lang="en-US" smtClean="0"/>
              <a:t>16</a:t>
            </a:fld>
            <a:endParaRPr lang="en-US"/>
          </a:p>
        </p:txBody>
      </p:sp>
    </p:spTree>
    <p:extLst>
      <p:ext uri="{BB962C8B-B14F-4D97-AF65-F5344CB8AC3E}">
        <p14:creationId xmlns:p14="http://schemas.microsoft.com/office/powerpoint/2010/main" val="3067129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a:t>In any endeavor, practice is vital to success. Toastmasters club meetings provide a supportive environment for members to practice their speaking and leadership skills. </a:t>
            </a:r>
          </a:p>
          <a:p>
            <a:endParaRPr lang="en-US" dirty="0"/>
          </a:p>
          <a:p>
            <a:r>
              <a:rPr lang="en-US"/>
              <a:t>Their members help others learn and grow as well, so it’s just as much about helping others as it is about self-growth.</a:t>
            </a:r>
          </a:p>
        </p:txBody>
      </p:sp>
      <p:sp>
        <p:nvSpPr>
          <p:cNvPr id="4" name="Slide Number Placeholder 3"/>
          <p:cNvSpPr>
            <a:spLocks noGrp="1"/>
          </p:cNvSpPr>
          <p:nvPr>
            <p:ph type="sldNum" sz="quarter" idx="5"/>
          </p:nvPr>
        </p:nvSpPr>
        <p:spPr/>
        <p:txBody>
          <a:bodyPr/>
          <a:lstStyle/>
          <a:p>
            <a:fld id="{1C54B805-CDAB-3A40-8111-AB777D1FAB7A}" type="slidenum">
              <a:rPr lang="en-US" smtClean="0"/>
              <a:t>17</a:t>
            </a:fld>
            <a:endParaRPr lang="en-US"/>
          </a:p>
        </p:txBody>
      </p:sp>
    </p:spTree>
    <p:extLst>
      <p:ext uri="{BB962C8B-B14F-4D97-AF65-F5344CB8AC3E}">
        <p14:creationId xmlns:p14="http://schemas.microsoft.com/office/powerpoint/2010/main" val="1563183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endParaRPr lang="en-US" dirty="0">
              <a:cs typeface="Calibri"/>
            </a:endParaRPr>
          </a:p>
          <a:p>
            <a:r>
              <a:rPr lang="en-US" dirty="0"/>
              <a:t>During club meetings, members receive constructive, practical feedback to help them grow. </a:t>
            </a:r>
            <a:endParaRPr lang="en-US" dirty="0">
              <a:cs typeface="Calibri"/>
            </a:endParaRPr>
          </a:p>
          <a:p>
            <a:endParaRPr lang="en-US" dirty="0"/>
          </a:p>
          <a:p>
            <a:r>
              <a:rPr lang="en-US" dirty="0"/>
              <a:t>Being able to give someone feedback in a way that that motivates them to do even better the next time is a skill particularly important for leaders in all aspects of life. </a:t>
            </a: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18</a:t>
            </a:fld>
            <a:endParaRPr lang="en-US"/>
          </a:p>
        </p:txBody>
      </p:sp>
    </p:spTree>
    <p:extLst>
      <p:ext uri="{BB962C8B-B14F-4D97-AF65-F5344CB8AC3E}">
        <p14:creationId xmlns:p14="http://schemas.microsoft.com/office/powerpoint/2010/main" val="3787142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The result of all this is:</a:t>
            </a:r>
          </a:p>
          <a:p>
            <a:r>
              <a:rPr lang="en-US" dirty="0"/>
              <a:t>•Accomplished speakers. </a:t>
            </a:r>
          </a:p>
          <a:p>
            <a:r>
              <a:rPr lang="en-US" dirty="0"/>
              <a:t>•Capable leaders.</a:t>
            </a:r>
            <a:endParaRPr lang="en-US" dirty="0">
              <a:cs typeface="Calibri"/>
            </a:endParaRPr>
          </a:p>
          <a:p>
            <a:r>
              <a:rPr lang="en-US" dirty="0"/>
              <a:t>•New skillsets.</a:t>
            </a:r>
            <a:endParaRPr lang="en-US" dirty="0">
              <a:cs typeface="Calibri"/>
            </a:endParaRPr>
          </a:p>
          <a:p>
            <a:r>
              <a:rPr lang="en-US" dirty="0"/>
              <a:t>•Personal and professional growth.</a:t>
            </a:r>
            <a:endParaRPr lang="en-US" dirty="0">
              <a:cs typeface="Calibri"/>
            </a:endParaRPr>
          </a:p>
          <a:p>
            <a:r>
              <a:rPr lang="en-US" dirty="0"/>
              <a:t>•The ability to effectively run meetings. </a:t>
            </a:r>
            <a:endParaRPr lang="en-US" dirty="0">
              <a:cs typeface="Calibri"/>
            </a:endParaRPr>
          </a:p>
          <a:p>
            <a:r>
              <a:rPr lang="en-US" dirty="0"/>
              <a:t>When surveyed, 93.7% of their members said that Toastmasters has helped them meet their goals and 8.8 out of 10 would recommend Toastmasters to others.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19</a:t>
            </a:fld>
            <a:endParaRPr lang="en-US"/>
          </a:p>
        </p:txBody>
      </p:sp>
    </p:spTree>
    <p:extLst>
      <p:ext uri="{BB962C8B-B14F-4D97-AF65-F5344CB8AC3E}">
        <p14:creationId xmlns:p14="http://schemas.microsoft.com/office/powerpoint/2010/main" val="252044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cs typeface="Calibri"/>
              </a:rPr>
              <a:t>In this session, we'll cover the goals of the alliance, learn more about Toastmasters, and share ways you can get involved.</a:t>
            </a:r>
          </a:p>
          <a:p>
            <a:endParaRPr lang="en-US" dirty="0">
              <a:cs typeface="Calibri"/>
            </a:endParaRPr>
          </a:p>
          <a:p>
            <a:r>
              <a:rPr lang="en-US" dirty="0"/>
              <a:t>[TOASTMASTERS AUDIENCE]</a:t>
            </a:r>
          </a:p>
          <a:p>
            <a:r>
              <a:rPr lang="en-US" dirty="0"/>
              <a:t>In this session, we'll cover the goals of the alliance, learn more about Rotary, and share ways you can get involved.</a:t>
            </a:r>
          </a:p>
        </p:txBody>
      </p:sp>
      <p:sp>
        <p:nvSpPr>
          <p:cNvPr id="4" name="Slide Number Placeholder 3"/>
          <p:cNvSpPr>
            <a:spLocks noGrp="1"/>
          </p:cNvSpPr>
          <p:nvPr>
            <p:ph type="sldNum" sz="quarter" idx="5"/>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54857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[BOTH AUDIENCE’S]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Rotary &amp; Toastmasters clubs are in many of the same places. (Rotary is in yellow and Toastmasters is blue)</a:t>
            </a:r>
            <a:endParaRPr lang="en-US" dirty="0">
              <a:cs typeface="Calibri"/>
            </a:endParaRPr>
          </a:p>
        </p:txBody>
      </p:sp>
      <p:sp>
        <p:nvSpPr>
          <p:cNvPr id="204" name="Google Shape;20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646096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AUDIENCES]</a:t>
            </a:r>
          </a:p>
          <a:p>
            <a:r>
              <a:rPr lang="en-US" dirty="0"/>
              <a:t>You may be wondering how to start getting involved with this alliance.</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21</a:t>
            </a:fld>
            <a:endParaRPr lang="en-US"/>
          </a:p>
        </p:txBody>
      </p:sp>
    </p:spTree>
    <p:extLst>
      <p:ext uri="{BB962C8B-B14F-4D97-AF65-F5344CB8AC3E}">
        <p14:creationId xmlns:p14="http://schemas.microsoft.com/office/powerpoint/2010/main" val="2128007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dirty="0">
                <a:solidFill>
                  <a:schemeClr val="tx1"/>
                </a:solidFill>
                <a:effectLst/>
                <a:latin typeface="+mn-lt"/>
                <a:ea typeface="+mn-ea"/>
                <a:cs typeface="+mn-cs"/>
              </a:rPr>
              <a:t>[ROTARY AUDIENCE]​</a:t>
            </a:r>
            <a:br>
              <a:rPr lang="en-US" dirty="0"/>
            </a:br>
            <a:br>
              <a:rPr lang="en-US" dirty="0"/>
            </a:br>
            <a:r>
              <a:rPr lang="en-US" sz="1200" b="0" i="0" kern="1200" dirty="0">
                <a:solidFill>
                  <a:schemeClr val="tx1"/>
                </a:solidFill>
                <a:effectLst/>
                <a:latin typeface="+mn-lt"/>
                <a:ea typeface="+mn-ea"/>
                <a:cs typeface="+mn-cs"/>
              </a:rPr>
              <a:t>You can get involved simply by reaching out to your local Toastmasters club. For example, you can:​</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•Visit a Toastmasters club meeting. Ask club leaders if you can attend as a guest—online or otherwise—to observe how it works. Stay afterward and introduce yourself. You could invite a member to attend your Rotary or Rotaract club meeting as well.​</a:t>
            </a:r>
            <a:br>
              <a:rPr lang="en-US" dirty="0"/>
            </a:br>
            <a:br>
              <a:rPr lang="en-US" dirty="0"/>
            </a:br>
            <a:r>
              <a:rPr lang="en-US" sz="1200" b="0" i="0" kern="1200" dirty="0">
                <a:solidFill>
                  <a:schemeClr val="tx1"/>
                </a:solidFill>
                <a:effectLst/>
                <a:latin typeface="+mn-lt"/>
                <a:ea typeface="+mn-ea"/>
                <a:cs typeface="+mn-cs"/>
              </a:rPr>
              <a:t>•Welcome Toastmasters who may visit your club to learn more about Rotary and Rotaract.​</a:t>
            </a:r>
            <a:br>
              <a:rPr lang="en-US" dirty="0"/>
            </a:br>
            <a:br>
              <a:rPr lang="en-US" dirty="0"/>
            </a:br>
            <a:r>
              <a:rPr lang="en-US" sz="1200" b="0" i="0" kern="1200" dirty="0">
                <a:solidFill>
                  <a:schemeClr val="tx1"/>
                </a:solidFill>
                <a:effectLst/>
                <a:latin typeface="+mn-lt"/>
                <a:ea typeface="+mn-ea"/>
                <a:cs typeface="+mn-cs"/>
              </a:rPr>
              <a:t>•Invite a Toastmasters member to be a guest speaker at an upcoming meeting.​</a:t>
            </a:r>
            <a:br>
              <a:rPr lang="en-US" dirty="0"/>
            </a:br>
            <a:br>
              <a:rPr lang="en-US" dirty="0"/>
            </a:br>
            <a:r>
              <a:rPr lang="en-US" sz="1200" b="0" i="0" kern="1200" dirty="0">
                <a:solidFill>
                  <a:schemeClr val="tx1"/>
                </a:solidFill>
                <a:effectLst/>
                <a:latin typeface="+mn-lt"/>
                <a:ea typeface="+mn-ea"/>
                <a:cs typeface="+mn-cs"/>
              </a:rPr>
              <a:t>There are a lot of possibilities for collaboration at the grassroots level.​</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While both Toastmasters International and Rotary International have communicated this alliance to members, some clubs/members may still be unaware. If you reach out and find that is the case, help spread the word by sharing the information you have and directing them to the website listed at the end of this presentation. ​</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If there isn't a club near you, find one that meets online that you could attend. Rotary and Rotaract members can also get involved by learning about Toastmasters or exploring the many resources, tips, and podcasts available on public speaking, and by engaging in the leadership development program that Toastmasters International developed for Rotary and Rotaract members. These courses can help members improve their public speaking and leadership skills.</a:t>
            </a:r>
          </a:p>
          <a:p>
            <a:pPr>
              <a:defRPr/>
            </a:pPr>
            <a:endParaRPr lang="en-US" sz="1200" b="0" i="0" kern="1200" dirty="0">
              <a:solidFill>
                <a:schemeClr val="tx1"/>
              </a:solidFill>
              <a:effectLst/>
              <a:latin typeface="+mn-lt"/>
              <a:ea typeface="+mn-ea"/>
              <a:cs typeface="+mn-cs"/>
            </a:endParaRPr>
          </a:p>
          <a:p>
            <a:pPr>
              <a:defRPr/>
            </a:pPr>
            <a:r>
              <a:rPr lang="en-US" sz="1200" b="0" i="0" kern="1200" dirty="0">
                <a:solidFill>
                  <a:schemeClr val="tx1"/>
                </a:solidFill>
                <a:effectLst/>
                <a:latin typeface="+mn-lt"/>
                <a:ea typeface="+mn-ea"/>
                <a:cs typeface="+mn-cs"/>
              </a:rPr>
              <a:t>[TOASTMASTER AUDIENCE]​ </a:t>
            </a:r>
          </a:p>
          <a:p>
            <a:pPr>
              <a:defRPr/>
            </a:pPr>
            <a:endParaRPr lang="en-US" sz="1200" b="0" i="0" kern="1200" dirty="0">
              <a:solidFill>
                <a:schemeClr val="tx1"/>
              </a:solidFill>
              <a:effectLst/>
              <a:latin typeface="+mn-lt"/>
              <a:ea typeface="+mn-ea"/>
              <a:cs typeface="+mn-cs"/>
            </a:endParaRPr>
          </a:p>
          <a:p>
            <a:pPr>
              <a:defRPr/>
            </a:pPr>
            <a:r>
              <a:rPr lang="en-US" sz="1200" b="0" i="0" kern="1200" dirty="0">
                <a:solidFill>
                  <a:schemeClr val="tx1"/>
                </a:solidFill>
                <a:effectLst/>
                <a:latin typeface="+mn-lt"/>
                <a:ea typeface="+mn-ea"/>
                <a:cs typeface="+mn-cs"/>
              </a:rPr>
              <a:t>You can reach out to your local counterpart club. For example, you can:​•Visit a Rotary club meeting. Ask club leaders if you can attend as a guest–online or otherwise—to observe how it works. Stay afterward and introduce yourself. You could invite a member to attend your club meeting as well.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•Welcome Rotarians who may visit your club to learn more about Toastmasters.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•Invite a Rotarian to be a guest speaker at an upcoming meeting.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There are a lot of possibilities for collaboration at the grassroots level.​ While both Toastmasters International and Rotary International have communicated this alliance to members, some clubs/members may still be unaware. If you reach out and find that is the case, help spread the word by sharing the information you have and directing them to the website listed at the end of this presentation.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​If there isn't a club near you, Toastmasters members can still get involved by learning about Rotary, connecting to an online community, or creating My Rotary account to access online courses on topics Rotary has expertise in.​</a:t>
            </a:r>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22</a:t>
            </a:fld>
            <a:endParaRPr lang="en-US"/>
          </a:p>
        </p:txBody>
      </p:sp>
    </p:spTree>
    <p:extLst>
      <p:ext uri="{BB962C8B-B14F-4D97-AF65-F5344CB8AC3E}">
        <p14:creationId xmlns:p14="http://schemas.microsoft.com/office/powerpoint/2010/main" val="1888242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Many clubs around the world are already teaming up with their local Toastmasters clubs in various ways. </a:t>
            </a:r>
          </a:p>
          <a:p>
            <a:endParaRPr lang="en-US" dirty="0"/>
          </a:p>
          <a:p>
            <a:r>
              <a:rPr lang="en-US" dirty="0"/>
              <a:t>Some have invited each other to their district training events to be speakers or trainers. For example, one Rotary Institute organizer invited a Toastmasters member to lead a public speaking workshop for DGs, DGEs, and DGNs. The Rotarians were happy with the session and the Toastmasters member was pleased to share</a:t>
            </a:r>
            <a:r>
              <a:rPr lang="en-US" baseline="0" dirty="0"/>
              <a:t> his skills to help others.</a:t>
            </a:r>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23</a:t>
            </a:fld>
            <a:endParaRPr lang="en-US"/>
          </a:p>
        </p:txBody>
      </p:sp>
    </p:spTree>
    <p:extLst>
      <p:ext uri="{BB962C8B-B14F-4D97-AF65-F5344CB8AC3E}">
        <p14:creationId xmlns:p14="http://schemas.microsoft.com/office/powerpoint/2010/main" val="340881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Some club and district leaders are getting together with their local Toastmasters club and district leaders to discuss ways they could work together to benefit their members, including </a:t>
            </a:r>
          </a:p>
          <a:p>
            <a:endParaRPr lang="en-US" dirty="0">
              <a:cs typeface="Calibri"/>
            </a:endParaRPr>
          </a:p>
          <a:p>
            <a:pPr marL="171450" indent="-171450">
              <a:buFont typeface="Arial"/>
              <a:buChar char="•"/>
            </a:pPr>
            <a:r>
              <a:rPr lang="en-US" dirty="0"/>
              <a:t>Starting a leadership development program in their clubs, leveraging the courses developed by Toastmasters International and supporting members who want to participate</a:t>
            </a:r>
            <a:endParaRPr lang="en-US" dirty="0">
              <a:cs typeface="Calibri"/>
            </a:endParaRPr>
          </a:p>
          <a:p>
            <a:pPr marL="171450" indent="-171450">
              <a:buFont typeface="Arial"/>
              <a:buChar char="•"/>
            </a:pPr>
            <a:r>
              <a:rPr lang="en-US" dirty="0"/>
              <a:t>Offering a cross mentor program where Toastmasters can pair up with Rotarians and </a:t>
            </a:r>
            <a:r>
              <a:rPr lang="en-US" dirty="0" err="1"/>
              <a:t>Rotaractors</a:t>
            </a:r>
            <a:r>
              <a:rPr lang="en-US" dirty="0"/>
              <a:t> to share expertise</a:t>
            </a:r>
            <a:endParaRPr lang="en-US" dirty="0">
              <a:cs typeface="Calibri"/>
            </a:endParaRPr>
          </a:p>
          <a:p>
            <a:pPr marL="171450" indent="-171450">
              <a:buFont typeface="Arial"/>
              <a:buChar char="•"/>
            </a:pPr>
            <a:r>
              <a:rPr lang="en-US" dirty="0"/>
              <a:t>Holding a social or networking event so that members of both clubs or districts can connect and expand their networks</a:t>
            </a:r>
            <a:endParaRPr lang="en-US" dirty="0">
              <a:cs typeface="Calibri"/>
            </a:endParaRPr>
          </a:p>
          <a:p>
            <a:endParaRPr lang="en-US" dirty="0">
              <a:cs typeface="Calibri"/>
            </a:endParaRPr>
          </a:p>
          <a:p>
            <a:r>
              <a:rPr lang="en-US" dirty="0"/>
              <a:t>NOTE: Rotary and Toastmasters clubs are a lot alike: each club is autonomous and determines its own activities and priorities to reflect their members’ interests and the community’s needs. If Toastmasters club doesn’t have the capacity or interest in working together, there may be another club nearby that would be a better fit.</a:t>
            </a:r>
          </a:p>
          <a:p>
            <a:endParaRPr lang="en-US" dirty="0"/>
          </a:p>
          <a:p>
            <a:r>
              <a:rPr lang="en-US" sz="1200" b="0" i="0" kern="1200" dirty="0">
                <a:solidFill>
                  <a:schemeClr val="tx1"/>
                </a:solidFill>
                <a:effectLst/>
                <a:latin typeface="+mn-lt"/>
                <a:ea typeface="+mn-ea"/>
                <a:cs typeface="+mn-cs"/>
              </a:rPr>
              <a:t>[TOASTMASTERS AUDIENCE]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 club and district leaders are getting together with their local Rotary or Rotaract club and district leaders to discuss ways they could work together to benefit their members, including Toastmasters members hosting Rotary and Rotaract members who are working on their public speaking skills and providing expert evaluations Developing a cross mentor program where Toastmasters can pair up with Rotarians and </a:t>
            </a:r>
            <a:r>
              <a:rPr lang="en-US" sz="1200" b="0" i="0" kern="1200" dirty="0" err="1">
                <a:solidFill>
                  <a:schemeClr val="tx1"/>
                </a:solidFill>
                <a:effectLst/>
                <a:latin typeface="+mn-lt"/>
                <a:ea typeface="+mn-ea"/>
                <a:cs typeface="+mn-cs"/>
              </a:rPr>
              <a:t>Rotaractors</a:t>
            </a:r>
            <a:r>
              <a:rPr lang="en-US" sz="1200" b="0" i="0" kern="1200" dirty="0">
                <a:solidFill>
                  <a:schemeClr val="tx1"/>
                </a:solidFill>
                <a:effectLst/>
                <a:latin typeface="+mn-lt"/>
                <a:ea typeface="+mn-ea"/>
                <a:cs typeface="+mn-cs"/>
              </a:rPr>
              <a:t> to share expertise Holding a social or networking event so that members of both clubs or districts can connect ad expand their networks NOTE: Rotary and Toastmasters clubs are a lot alike: each club is autonomous and determines its own activities and priorities to reflect their members’ interests and the community’s needs. If a Rotary or Rotaract club doesn’t have the capacity or interest in working together, there may be another club nearby that would be a better fit.</a:t>
            </a:r>
            <a:r>
              <a:rPr lang="en-US" dirty="0"/>
              <a:t> </a:t>
            </a:r>
          </a:p>
        </p:txBody>
      </p:sp>
      <p:sp>
        <p:nvSpPr>
          <p:cNvPr id="4" name="Slide Number Placeholder 3"/>
          <p:cNvSpPr>
            <a:spLocks noGrp="1"/>
          </p:cNvSpPr>
          <p:nvPr>
            <p:ph type="sldNum" sz="quarter" idx="5"/>
          </p:nvPr>
        </p:nvSpPr>
        <p:spPr/>
        <p:txBody>
          <a:bodyPr/>
          <a:lstStyle/>
          <a:p>
            <a:fld id="{1C54B805-CDAB-3A40-8111-AB777D1FAB7A}" type="slidenum">
              <a:rPr lang="en-US" smtClean="0"/>
              <a:t>24</a:t>
            </a:fld>
            <a:endParaRPr lang="en-US"/>
          </a:p>
        </p:txBody>
      </p:sp>
    </p:spTree>
    <p:extLst>
      <p:ext uri="{BB962C8B-B14F-4D97-AF65-F5344CB8AC3E}">
        <p14:creationId xmlns:p14="http://schemas.microsoft.com/office/powerpoint/2010/main" val="341966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[ROTARY AUDIENCE] </a:t>
            </a:r>
          </a:p>
          <a:p>
            <a:r>
              <a:rPr lang="en-US" dirty="0"/>
              <a:t>There are many Rotary members who are also active Toastmasters members. If you have members in your club who also belong to Toastmasters, leverage their expertise and experience. They can share observations about your club meetings or speakers and share feedback, such as offering tips for introducing speakers. Or, if you want feedback on a speech, you could ask if you can deliver it at one of their meetings and receive feedback.  Our alliance makes it possible to benefit from the expertise of each other's organizations without joining.</a:t>
            </a:r>
          </a:p>
          <a:p>
            <a:endParaRPr lang="en-US" dirty="0">
              <a:cs typeface="Calibri"/>
            </a:endParaRPr>
          </a:p>
          <a:p>
            <a:r>
              <a:rPr lang="en-US" sz="1200" b="0" i="0" kern="1200" dirty="0">
                <a:solidFill>
                  <a:schemeClr val="tx1"/>
                </a:solidFill>
                <a:effectLst/>
                <a:latin typeface="+mn-lt"/>
                <a:ea typeface="+mn-ea"/>
                <a:cs typeface="+mn-cs"/>
              </a:rPr>
              <a:t>[TOASTMASTERS AUDIENCE]</a:t>
            </a:r>
          </a:p>
          <a:p>
            <a:r>
              <a:rPr lang="en-US" sz="1200" b="0" i="0" kern="1200" dirty="0">
                <a:solidFill>
                  <a:schemeClr val="tx1"/>
                </a:solidFill>
                <a:effectLst/>
                <a:latin typeface="+mn-lt"/>
                <a:ea typeface="+mn-ea"/>
                <a:cs typeface="+mn-cs"/>
              </a:rPr>
              <a:t>There are many Toastmasters members who are also active Rotary or Rotaract members. If you have members in your club who also belong to Rotary, leverage their expertise and experience. They have amazing stories to tell about projects they have worked on. There are also topics that club leaders on both sides can relate to such as attracting and engaging members, new member orientation, and preparing your successor. Our alliance makes it possible to benefit from the expertise of each other's organizations without joining.</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25</a:t>
            </a:fld>
            <a:endParaRPr lang="en-US"/>
          </a:p>
        </p:txBody>
      </p:sp>
    </p:spTree>
    <p:extLst>
      <p:ext uri="{BB962C8B-B14F-4D97-AF65-F5344CB8AC3E}">
        <p14:creationId xmlns:p14="http://schemas.microsoft.com/office/powerpoint/2010/main" val="2675905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[ROTARY AUDIENCE]</a:t>
            </a:r>
          </a:p>
          <a:p>
            <a:pPr>
              <a:defRPr/>
            </a:pPr>
            <a:r>
              <a:rPr lang="en-US" dirty="0">
                <a:cs typeface="Calibri"/>
              </a:rPr>
              <a:t>You can also:</a:t>
            </a:r>
            <a:endParaRPr lang="en-US" dirty="0"/>
          </a:p>
          <a:p>
            <a:pPr marL="171450" indent="-171450">
              <a:buFont typeface="Arial"/>
              <a:buChar char="•"/>
              <a:defRPr/>
            </a:pPr>
            <a:r>
              <a:rPr lang="en-US" dirty="0"/>
              <a:t>Expand your networks and source Toastmasters for your training or speaking events. Toastmasters members welcome opportunities to speak in new environments.</a:t>
            </a:r>
            <a:endParaRPr lang="en-US" dirty="0">
              <a:cs typeface="Calibri"/>
            </a:endParaRPr>
          </a:p>
          <a:p>
            <a:pPr marL="171450" indent="-171450">
              <a:buFont typeface="Arial"/>
              <a:buChar char="•"/>
              <a:defRPr/>
            </a:pPr>
            <a:r>
              <a:rPr lang="en-US" dirty="0"/>
              <a:t>Offer to be a speaker at a Toastmasters district conference or training event to share your Rotary story.</a:t>
            </a:r>
          </a:p>
          <a:p>
            <a:pPr marL="171450" indent="-171450">
              <a:buFont typeface="Arial"/>
              <a:buChar char="•"/>
              <a:defRPr/>
            </a:pPr>
            <a:endParaRPr lang="en-US" sz="1200" b="0" i="0" kern="1200" dirty="0">
              <a:solidFill>
                <a:schemeClr val="tx1"/>
              </a:solidFill>
              <a:effectLst/>
              <a:latin typeface="+mn-lt"/>
              <a:ea typeface="+mn-ea"/>
              <a:cs typeface="Calibri"/>
            </a:endParaRPr>
          </a:p>
          <a:p>
            <a:pPr marL="171450" indent="-171450">
              <a:buFont typeface="Arial"/>
              <a:buChar char="•"/>
              <a:defRPr/>
            </a:pPr>
            <a:endParaRPr lang="en-US" sz="1200" b="0" i="0" kern="1200" dirty="0">
              <a:solidFill>
                <a:schemeClr val="tx1"/>
              </a:solidFill>
              <a:effectLst/>
              <a:latin typeface="+mn-lt"/>
              <a:ea typeface="+mn-ea"/>
              <a:cs typeface="Calibri"/>
            </a:endParaRPr>
          </a:p>
          <a:p>
            <a:pPr marL="0" indent="0">
              <a:buFont typeface="Arial"/>
              <a:buNone/>
              <a:defRPr/>
            </a:pPr>
            <a:r>
              <a:rPr lang="en-US" sz="1200" b="0" i="0" kern="1200" dirty="0">
                <a:solidFill>
                  <a:schemeClr val="tx1"/>
                </a:solidFill>
                <a:effectLst/>
                <a:latin typeface="+mn-lt"/>
                <a:ea typeface="+mn-ea"/>
                <a:cs typeface="+mn-cs"/>
              </a:rPr>
              <a:t>[TOASTMASTERS AUDIENCE]</a:t>
            </a:r>
          </a:p>
          <a:p>
            <a:pPr marL="0" indent="0">
              <a:buFont typeface="Arial"/>
              <a:buNone/>
              <a:defRPr/>
            </a:pPr>
            <a:r>
              <a:rPr lang="en-US" sz="1200" b="0" i="0" kern="1200" dirty="0">
                <a:solidFill>
                  <a:schemeClr val="tx1"/>
                </a:solidFill>
                <a:effectLst/>
                <a:latin typeface="+mn-lt"/>
                <a:ea typeface="+mn-ea"/>
                <a:cs typeface="+mn-cs"/>
              </a:rPr>
              <a:t>When your club needs a guest speaker for an event or a test speaker for a contest, invite a local Rotarian. Rotary members welcome opportunities to share their Rotary stories. Offer to be a speaker at a Rotary district conference or training event to share your expertise. Be sure to ask the organizer what they would like you to speak about.</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26</a:t>
            </a:fld>
            <a:endParaRPr lang="en-US"/>
          </a:p>
        </p:txBody>
      </p:sp>
    </p:spTree>
    <p:extLst>
      <p:ext uri="{BB962C8B-B14F-4D97-AF65-F5344CB8AC3E}">
        <p14:creationId xmlns:p14="http://schemas.microsoft.com/office/powerpoint/2010/main" val="2632201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[ROTARY AUDIENCE]</a:t>
            </a:r>
          </a:p>
          <a:p>
            <a:r>
              <a:rPr lang="en-US" dirty="0"/>
              <a:t>Finally, If you need more volunteers for a service project, inviting Toastmasters to participate is a great way to share the personal growth that comes from doing good in the world. the more people who can help give back to our communities the better! What better way for Toastmasters members to see what Rotary does first-hand. Combining our expertise can increase our collective impact in the world. </a:t>
            </a:r>
          </a:p>
          <a:p>
            <a:endParaRPr lang="en-US" dirty="0">
              <a:cs typeface="Calibri"/>
            </a:endParaRPr>
          </a:p>
          <a:p>
            <a:r>
              <a:rPr lang="en-US" sz="1200" b="0" i="0" kern="1200" dirty="0">
                <a:solidFill>
                  <a:schemeClr val="tx1"/>
                </a:solidFill>
                <a:effectLst/>
                <a:latin typeface="+mn-lt"/>
                <a:ea typeface="+mn-ea"/>
                <a:cs typeface="+mn-cs"/>
              </a:rPr>
              <a:t>[TOASTMASTERS AUDIENCE]</a:t>
            </a:r>
          </a:p>
          <a:p>
            <a:r>
              <a:rPr lang="en-US" sz="1200" b="0" i="0" kern="1200" dirty="0">
                <a:solidFill>
                  <a:schemeClr val="tx1"/>
                </a:solidFill>
                <a:effectLst/>
                <a:latin typeface="+mn-lt"/>
                <a:ea typeface="+mn-ea"/>
                <a:cs typeface="+mn-cs"/>
              </a:rPr>
              <a:t>Finally, you could put your leadership and public speaking skills to use toward a good cause by getting involved in Rotary service projects. Talk to your local Rotary club leaders to see how you might be able to get involved and whether there is a Rotary Community Corps in your area.</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27</a:t>
            </a:fld>
            <a:endParaRPr lang="en-US"/>
          </a:p>
        </p:txBody>
      </p:sp>
    </p:spTree>
    <p:extLst>
      <p:ext uri="{BB962C8B-B14F-4D97-AF65-F5344CB8AC3E}">
        <p14:creationId xmlns:p14="http://schemas.microsoft.com/office/powerpoint/2010/main" val="1467088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[BOTH AUDIANCES]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Members</a:t>
            </a:r>
            <a:r>
              <a:rPr lang="en-US" baseline="0" dirty="0"/>
              <a:t> all around the world are collaborating with Toastmasters and letting us know about it. </a:t>
            </a:r>
          </a:p>
          <a:p>
            <a:endParaRPr lang="en-US" dirty="0"/>
          </a:p>
          <a:p>
            <a:r>
              <a:rPr lang="en-US" dirty="0"/>
              <a:t>[https://rise.articulate.com/share/JVvJYubPX7EitzMtlGpgvzFB18pmZviv]</a:t>
            </a:r>
          </a:p>
        </p:txBody>
      </p:sp>
      <p:sp>
        <p:nvSpPr>
          <p:cNvPr id="4" name="Slide Number Placeholder 3"/>
          <p:cNvSpPr>
            <a:spLocks noGrp="1"/>
          </p:cNvSpPr>
          <p:nvPr>
            <p:ph type="sldNum" sz="quarter" idx="10"/>
          </p:nvPr>
        </p:nvSpPr>
        <p:spPr/>
        <p:txBody>
          <a:bodyPr/>
          <a:lstStyle/>
          <a:p>
            <a:fld id="{1C54B805-CDAB-3A40-8111-AB777D1FAB7A}" type="slidenum">
              <a:rPr lang="en-US" smtClean="0"/>
              <a:t>28</a:t>
            </a:fld>
            <a:endParaRPr lang="en-US"/>
          </a:p>
        </p:txBody>
      </p:sp>
    </p:spTree>
    <p:extLst>
      <p:ext uri="{BB962C8B-B14F-4D97-AF65-F5344CB8AC3E}">
        <p14:creationId xmlns:p14="http://schemas.microsoft.com/office/powerpoint/2010/main" val="3999048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29</a:t>
            </a:fld>
            <a:endParaRPr lang="en-US"/>
          </a:p>
        </p:txBody>
      </p:sp>
    </p:spTree>
    <p:extLst>
      <p:ext uri="{BB962C8B-B14F-4D97-AF65-F5344CB8AC3E}">
        <p14:creationId xmlns:p14="http://schemas.microsoft.com/office/powerpoint/2010/main" val="195186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AUDIENCES]</a:t>
            </a:r>
          </a:p>
          <a:p>
            <a:r>
              <a:rPr lang="en-US" dirty="0"/>
              <a:t>Let’s start by talking about the alliance.</a:t>
            </a:r>
          </a:p>
        </p:txBody>
      </p:sp>
      <p:sp>
        <p:nvSpPr>
          <p:cNvPr id="4" name="Slide Number Placeholder 3"/>
          <p:cNvSpPr>
            <a:spLocks noGrp="1"/>
          </p:cNvSpPr>
          <p:nvPr>
            <p:ph type="sldNum" sz="quarter" idx="5"/>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3092268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Learn more by visiting rotary.org/toastmasters. There you can find:</a:t>
            </a:r>
            <a:endParaRPr lang="en-US" dirty="0">
              <a:cs typeface="Calibri"/>
            </a:endParaRPr>
          </a:p>
          <a:p>
            <a:r>
              <a:rPr lang="en-US" dirty="0"/>
              <a:t>•An overview of the alliance</a:t>
            </a:r>
            <a:endParaRPr lang="en-US" dirty="0">
              <a:cs typeface="Calibri"/>
            </a:endParaRPr>
          </a:p>
          <a:p>
            <a:r>
              <a:rPr lang="en-US" dirty="0"/>
              <a:t>•Ways to get involved</a:t>
            </a:r>
            <a:endParaRPr lang="en-US" dirty="0">
              <a:cs typeface="Calibri"/>
            </a:endParaRPr>
          </a:p>
          <a:p>
            <a:r>
              <a:rPr lang="en-US" dirty="0"/>
              <a:t>•Links to Toastmasters-developed courses on communication and leadership skills</a:t>
            </a:r>
            <a:endParaRPr lang="en-US" dirty="0">
              <a:cs typeface="Calibri"/>
            </a:endParaRPr>
          </a:p>
          <a:p>
            <a:r>
              <a:rPr lang="en-US" dirty="0"/>
              <a:t>•Links to stories of grassroots interactions</a:t>
            </a:r>
            <a:endParaRPr lang="en-US" dirty="0">
              <a:cs typeface="Calibri"/>
            </a:endParaRPr>
          </a:p>
          <a:p>
            <a:r>
              <a:rPr lang="en-US" dirty="0"/>
              <a:t>•FAQs and other resources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30</a:t>
            </a:fld>
            <a:endParaRPr lang="en-US"/>
          </a:p>
        </p:txBody>
      </p:sp>
    </p:spTree>
    <p:extLst>
      <p:ext uri="{BB962C8B-B14F-4D97-AF65-F5344CB8AC3E}">
        <p14:creationId xmlns:p14="http://schemas.microsoft.com/office/powerpoint/2010/main" val="3315853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[ROTARY AUDIENCE]</a:t>
            </a:r>
            <a:endParaRPr lang="en-US" dirty="0"/>
          </a:p>
          <a:p>
            <a:r>
              <a:rPr lang="en-US" dirty="0"/>
              <a:t>What questions do you have? </a:t>
            </a:r>
            <a:endParaRPr lang="en-US" dirty="0">
              <a:cs typeface="Calibri"/>
            </a:endParaRPr>
          </a:p>
          <a:p>
            <a:r>
              <a:rPr lang="en-US" dirty="0"/>
              <a:t>You can send any questions about the alliance to </a:t>
            </a:r>
            <a:r>
              <a:rPr lang="en-US" dirty="0">
                <a:hlinkClick r:id="rId3"/>
              </a:rPr>
              <a:t>ToastmastersAlliance@rotary.org</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31</a:t>
            </a:fld>
            <a:endParaRPr lang="en-US"/>
          </a:p>
        </p:txBody>
      </p:sp>
    </p:spTree>
    <p:extLst>
      <p:ext uri="{BB962C8B-B14F-4D97-AF65-F5344CB8AC3E}">
        <p14:creationId xmlns:p14="http://schemas.microsoft.com/office/powerpoint/2010/main" val="1451956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[TOASTMASTERS AUDIENCE]</a:t>
            </a:r>
          </a:p>
          <a:p>
            <a:r>
              <a:rPr lang="en-US" dirty="0"/>
              <a:t>Learn more by visiting </a:t>
            </a:r>
            <a:r>
              <a:rPr lang="en-US" dirty="0" err="1"/>
              <a:t>toastmasters.org</a:t>
            </a:r>
            <a:r>
              <a:rPr lang="en-US" dirty="0"/>
              <a:t>/rotary. There you can find:</a:t>
            </a:r>
            <a:endParaRPr lang="en-US" dirty="0">
              <a:cs typeface="Calibri"/>
            </a:endParaRPr>
          </a:p>
          <a:p>
            <a:r>
              <a:rPr lang="en-US" dirty="0"/>
              <a:t>•An overview of the alliance</a:t>
            </a:r>
            <a:endParaRPr lang="en-US" dirty="0">
              <a:cs typeface="Calibri"/>
            </a:endParaRPr>
          </a:p>
          <a:p>
            <a:r>
              <a:rPr lang="en-US" dirty="0"/>
              <a:t>•FAQs and other resources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32</a:t>
            </a:fld>
            <a:endParaRPr lang="en-US"/>
          </a:p>
        </p:txBody>
      </p:sp>
    </p:spTree>
    <p:extLst>
      <p:ext uri="{BB962C8B-B14F-4D97-AF65-F5344CB8AC3E}">
        <p14:creationId xmlns:p14="http://schemas.microsoft.com/office/powerpoint/2010/main" val="2476594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[TOASTMASTERS ALLIANCE]</a:t>
            </a:r>
          </a:p>
          <a:p>
            <a:r>
              <a:rPr lang="en-US" dirty="0"/>
              <a:t>What questions do you have? </a:t>
            </a:r>
            <a:endParaRPr lang="en-US" dirty="0">
              <a:cs typeface="Calibri"/>
            </a:endParaRPr>
          </a:p>
          <a:p>
            <a:r>
              <a:rPr lang="en-US" dirty="0"/>
              <a:t>You can send any questions about the alliance to </a:t>
            </a:r>
            <a:r>
              <a:rPr lang="en-US" dirty="0">
                <a:hlinkClick r:id="rId3"/>
              </a:rPr>
              <a:t>RotaryAlliance@toastmasters.org</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33</a:t>
            </a:fld>
            <a:endParaRPr lang="en-US"/>
          </a:p>
        </p:txBody>
      </p:sp>
    </p:spTree>
    <p:extLst>
      <p:ext uri="{BB962C8B-B14F-4D97-AF65-F5344CB8AC3E}">
        <p14:creationId xmlns:p14="http://schemas.microsoft.com/office/powerpoint/2010/main" val="3664204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AUDIENCES]</a:t>
            </a:r>
          </a:p>
          <a:p>
            <a:r>
              <a:rPr lang="en-US" dirty="0"/>
              <a:t>Our organizations are working together to enhance the member experience by providing each of our members with more opportunities for personal and professional growth. </a:t>
            </a:r>
          </a:p>
          <a:p>
            <a:r>
              <a:rPr lang="en-US" dirty="0"/>
              <a:t>  </a:t>
            </a:r>
          </a:p>
          <a:p>
            <a:r>
              <a:rPr lang="en-US" dirty="0"/>
              <a:t>Being able to express yourself confidently in front of an audience is a learned skill that has immense benefits, personally and professionally, in the office, at the club, and even at home. Sharing our stories can inspire others and build community. By expanding our personal and professional skills, we are creating lasting change within ourselves, and by doing so, we are better able to serve our clubs and our communities.</a:t>
            </a:r>
          </a:p>
        </p:txBody>
      </p:sp>
      <p:sp>
        <p:nvSpPr>
          <p:cNvPr id="4" name="Slide Number Placeholder 3"/>
          <p:cNvSpPr>
            <a:spLocks noGrp="1"/>
          </p:cNvSpPr>
          <p:nvPr>
            <p:ph type="sldNum" sz="quarter" idx="5"/>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301903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[BOTH AUDIENCES]​</a:t>
            </a:r>
            <a:br>
              <a:rPr lang="en-US" dirty="0"/>
            </a:br>
            <a:br>
              <a:rPr lang="en-US" dirty="0"/>
            </a:br>
            <a:r>
              <a:rPr lang="en-US" sz="1200" b="0" i="0" kern="1200" dirty="0">
                <a:solidFill>
                  <a:schemeClr val="tx1"/>
                </a:solidFill>
                <a:effectLst/>
                <a:latin typeface="+mn-lt"/>
                <a:ea typeface="+mn-ea"/>
                <a:cs typeface="+mn-cs"/>
              </a:rPr>
              <a:t>Our alliance offers benefits to members of both organizations. ​</a:t>
            </a:r>
            <a:br>
              <a:rPr lang="en-US" dirty="0"/>
            </a:br>
            <a:br>
              <a:rPr lang="en-US" dirty="0"/>
            </a:br>
            <a:r>
              <a:rPr lang="en-US" sz="1200" b="0" i="0" kern="1200" dirty="0">
                <a:solidFill>
                  <a:schemeClr val="tx1"/>
                </a:solidFill>
                <a:effectLst/>
                <a:latin typeface="+mn-lt"/>
                <a:ea typeface="+mn-ea"/>
                <a:cs typeface="+mn-cs"/>
              </a:rPr>
              <a:t>Members of Toastmasters are be able to connect with more people, take advantage of new speaking and learning opportunities, and use their skills to make a difference in their communities with Rotary. For example, we recently heard about a Toastmasters member who developed a relationship with his local Rotary club, which led to him leading a public speaking workshop for Rotarians. He was excited to use his expertise to help others while practicing his communications skills with a new and bigger audience. ​</a:t>
            </a:r>
            <a:br>
              <a:rPr lang="en-US" dirty="0"/>
            </a:br>
            <a:br>
              <a:rPr lang="en-US" dirty="0"/>
            </a:br>
            <a:r>
              <a:rPr lang="en-US" sz="1200" b="0" i="0" kern="1200" dirty="0">
                <a:solidFill>
                  <a:schemeClr val="tx1"/>
                </a:solidFill>
                <a:effectLst/>
                <a:latin typeface="+mn-lt"/>
                <a:ea typeface="+mn-ea"/>
                <a:cs typeface="+mn-cs"/>
              </a:rPr>
              <a:t>Members of Rotary have a new leadership development curriculum to develop and improve their leadership and communication skills, opportunities to enhance their fellowship and connections, build stronger clubs, and increase their collective impact by collaborating with their Toastmasters clubs. ​</a:t>
            </a:r>
            <a:br>
              <a:rPr lang="en-US" dirty="0"/>
            </a:br>
            <a:br>
              <a:rPr lang="en-US" dirty="0"/>
            </a:br>
            <a:r>
              <a:rPr lang="en-US" sz="1200" b="0" i="0" kern="1200" dirty="0">
                <a:solidFill>
                  <a:schemeClr val="tx1"/>
                </a:solidFill>
                <a:effectLst/>
                <a:latin typeface="+mn-lt"/>
                <a:ea typeface="+mn-ea"/>
                <a:cs typeface="+mn-cs"/>
              </a:rPr>
              <a:t>Both organizations benefit from increased service, speaking, learning, and membership opportunities, as well as increased connections.​</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12029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sz="1200" b="0" i="0" kern="1200" dirty="0">
                <a:solidFill>
                  <a:schemeClr val="tx1"/>
                </a:solidFill>
                <a:effectLst/>
                <a:latin typeface="+mn-lt"/>
                <a:ea typeface="+mn-ea"/>
                <a:cs typeface="+mn-cs"/>
              </a:rPr>
              <a:t>You can skip or delete slides 6-11, as they provide background on Rotary for a Toastmaster audience.</a:t>
            </a:r>
          </a:p>
          <a:p>
            <a:endParaRPr lang="en-US" dirty="0">
              <a:cs typeface="Calibri"/>
            </a:endParaRPr>
          </a:p>
          <a:p>
            <a:r>
              <a:rPr lang="en-US" dirty="0"/>
              <a:t>[TOASTMASTERS AUDIENCE]</a:t>
            </a:r>
          </a:p>
          <a:p>
            <a:r>
              <a:rPr lang="en-US" dirty="0"/>
              <a:t>Now, let’s learn more about Rotary.</a:t>
            </a:r>
          </a:p>
        </p:txBody>
      </p:sp>
      <p:sp>
        <p:nvSpPr>
          <p:cNvPr id="4" name="Slide Number Placeholder 3"/>
          <p:cNvSpPr>
            <a:spLocks noGrp="1"/>
          </p:cNvSpPr>
          <p:nvPr>
            <p:ph type="sldNum" sz="quarter" idx="5"/>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1950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endParaRPr lang="en-US" dirty="0"/>
          </a:p>
          <a:p>
            <a:r>
              <a:rPr lang="en-US" dirty="0"/>
              <a:t>Like Toastmasters, Rotary is also an international organization of clubs. Rotary members join together to solve problems in their communities and make a difference in the lives of others.  Their #1 priority is eradicating polio worldwide. Rotary has been working to eradicate polio since 1988. Since then, Rotary and its partners have reduced polio cases by more than 99.9% worldwide.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3144791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a:t>Rotary members believe they have a shared responsibility to take action on our world’s most persistent issues. Their 36,000+ clubs work together to:</a:t>
            </a:r>
            <a:endParaRPr lang="en-US">
              <a:cs typeface="Calibri"/>
            </a:endParaRPr>
          </a:p>
          <a:p>
            <a:endParaRPr lang="en-US"/>
          </a:p>
          <a:p>
            <a:pPr marL="171450" indent="-171450">
              <a:buFont typeface="Arial,Sans-Serif"/>
              <a:buChar char="•"/>
            </a:pPr>
            <a:r>
              <a:rPr lang="en-US"/>
              <a:t>Promote peace</a:t>
            </a:r>
            <a:endParaRPr lang="en-US" dirty="0">
              <a:cs typeface="Calibri"/>
            </a:endParaRPr>
          </a:p>
          <a:p>
            <a:pPr marL="171450" indent="-171450">
              <a:buFont typeface="Arial,Sans-Serif"/>
              <a:buChar char="•"/>
            </a:pPr>
            <a:r>
              <a:rPr lang="en-US"/>
              <a:t>Fight disease</a:t>
            </a:r>
            <a:endParaRPr lang="en-US" dirty="0">
              <a:cs typeface="Calibri"/>
            </a:endParaRPr>
          </a:p>
          <a:p>
            <a:pPr marL="171450" indent="-171450">
              <a:buFont typeface="Arial,Sans-Serif"/>
              <a:buChar char="•"/>
            </a:pPr>
            <a:r>
              <a:rPr lang="en-US"/>
              <a:t>Provide clean water, sanitation, and hygiene</a:t>
            </a:r>
            <a:endParaRPr lang="en-US" dirty="0">
              <a:cs typeface="Calibri"/>
            </a:endParaRPr>
          </a:p>
          <a:p>
            <a:pPr marL="171450" indent="-171450">
              <a:buFont typeface="Arial,Sans-Serif"/>
              <a:buChar char="•"/>
            </a:pPr>
            <a:r>
              <a:rPr lang="en-US"/>
              <a:t>Save mothers and children</a:t>
            </a:r>
            <a:endParaRPr lang="en-US" dirty="0">
              <a:cs typeface="Calibri"/>
            </a:endParaRPr>
          </a:p>
          <a:p>
            <a:pPr marL="171450" indent="-171450">
              <a:buFont typeface="Arial,Sans-Serif"/>
              <a:buChar char="•"/>
            </a:pPr>
            <a:r>
              <a:rPr lang="en-US"/>
              <a:t>Support education</a:t>
            </a:r>
            <a:endParaRPr lang="en-US" dirty="0">
              <a:cs typeface="Calibri"/>
            </a:endParaRPr>
          </a:p>
          <a:p>
            <a:pPr marL="171450" indent="-171450">
              <a:buFont typeface="Arial,Sans-Serif"/>
              <a:buChar char="•"/>
            </a:pPr>
            <a:r>
              <a:rPr lang="en-US"/>
              <a:t>Grow local economies</a:t>
            </a:r>
            <a:endParaRPr lang="en-US" dirty="0">
              <a:cs typeface="Calibri"/>
            </a:endParaRPr>
          </a:p>
          <a:p>
            <a:pPr marL="171450" indent="-171450">
              <a:buFont typeface="Arial,Sans-Serif"/>
              <a:buChar char="•"/>
            </a:pPr>
            <a:endParaRPr lang="en-US"/>
          </a:p>
          <a:p>
            <a:r>
              <a:rPr lang="en-US"/>
              <a:t>Members can apply for global grants for projects that fall into one of these areas of focus. Their mission is “We provide service to others, promote integrity, and advance world understanding, goodwill, and peace through our fellowship of business, professional, and community leaders.”</a:t>
            </a:r>
          </a:p>
          <a:p>
            <a:endParaRPr lang="en-US">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8</a:t>
            </a:fld>
            <a:endParaRPr lang="en-US"/>
          </a:p>
        </p:txBody>
      </p:sp>
    </p:spTree>
    <p:extLst>
      <p:ext uri="{BB962C8B-B14F-4D97-AF65-F5344CB8AC3E}">
        <p14:creationId xmlns:p14="http://schemas.microsoft.com/office/powerpoint/2010/main" val="1805518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dirty="0"/>
              <a:t>Rotary's 1.2 million</a:t>
            </a:r>
            <a:r>
              <a:rPr lang="en-US"/>
              <a:t> members are --- neighbors, friends, leaders, and problem-solvers who see a world where people unite and take action to create last change – across the globe, in their communities, and in themselves.</a:t>
            </a:r>
            <a:endParaRPr lang="en-US" dirty="0">
              <a:cs typeface="Calibri"/>
            </a:endParaRPr>
          </a:p>
          <a:p>
            <a:endParaRPr lang="en-US">
              <a:cs typeface="Calibri"/>
            </a:endParaRPr>
          </a:p>
          <a:p>
            <a:r>
              <a:rPr lang="en-US">
                <a:cs typeface="Calibri"/>
              </a:rPr>
              <a:t>Rotary members are called Rotarians. </a:t>
            </a:r>
            <a:r>
              <a:rPr lang="en-US"/>
              <a:t>The criteria for being a Rotarian are simple: Be an adult who demonstrates good character, integrity, and leadership; have a good reputation within your profession and community; and be willing to serve in the community or around the world.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3260181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278411524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Tree>
    <p:extLst>
      <p:ext uri="{BB962C8B-B14F-4D97-AF65-F5344CB8AC3E}">
        <p14:creationId xmlns:p14="http://schemas.microsoft.com/office/powerpoint/2010/main" val="4281327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1841732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578755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3232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pic>
        <p:nvPicPr>
          <p:cNvPr id="13" name="Picture 12">
            <a:extLst>
              <a:ext uri="{FF2B5EF4-FFF2-40B4-BE49-F238E27FC236}">
                <a16:creationId xmlns:a16="http://schemas.microsoft.com/office/drawing/2014/main" id="{390C1E90-5B01-AA47-B81F-DF5973BA00D5}"/>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159714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pic>
        <p:nvPicPr>
          <p:cNvPr id="15" name="Picture 14">
            <a:extLst>
              <a:ext uri="{FF2B5EF4-FFF2-40B4-BE49-F238E27FC236}">
                <a16:creationId xmlns:a16="http://schemas.microsoft.com/office/drawing/2014/main" id="{8D498A09-5F05-E149-9629-540488C57011}"/>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395479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a:extLst>
              <a:ext uri="{FF2B5EF4-FFF2-40B4-BE49-F238E27FC236}">
                <a16:creationId xmlns:a16="http://schemas.microsoft.com/office/drawing/2014/main" id="{2765FFAD-E2EF-4541-972A-1F094078974C}"/>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2828076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354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94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pic>
        <p:nvPicPr>
          <p:cNvPr id="36" name="Picture 35">
            <a:extLst>
              <a:ext uri="{FF2B5EF4-FFF2-40B4-BE49-F238E27FC236}">
                <a16:creationId xmlns:a16="http://schemas.microsoft.com/office/drawing/2014/main" id="{CBFFF06B-AFEF-BE43-AFAA-63AFF6203F46}"/>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23250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
        <p:nvSpPr>
          <p:cNvPr id="6" name="Rectangle 5">
            <a:extLst>
              <a:ext uri="{FF2B5EF4-FFF2-40B4-BE49-F238E27FC236}">
                <a16:creationId xmlns:a16="http://schemas.microsoft.com/office/drawing/2014/main" id="{6716F2BA-8F21-8649-BA71-FD3A1B8FC7A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BA407C2-8ECD-FA42-A15F-DAF3CACB0E1E}"/>
              </a:ext>
            </a:extLst>
          </p:cNvPr>
          <p:cNvPicPr>
            <a:picLocks noChangeAspect="1"/>
          </p:cNvPicPr>
          <p:nvPr userDrawn="1"/>
        </p:nvPicPr>
        <p:blipFill>
          <a:blip r:embed="rId3"/>
          <a:srcRect/>
          <a:stretch/>
        </p:blipFill>
        <p:spPr>
          <a:xfrm>
            <a:off x="381002" y="6339154"/>
            <a:ext cx="2494259" cy="411090"/>
          </a:xfrm>
          <a:prstGeom prst="rect">
            <a:avLst/>
          </a:prstGeom>
        </p:spPr>
      </p:pic>
    </p:spTree>
    <p:extLst>
      <p:ext uri="{BB962C8B-B14F-4D97-AF65-F5344CB8AC3E}">
        <p14:creationId xmlns:p14="http://schemas.microsoft.com/office/powerpoint/2010/main" val="18355158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344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C7B795B-9762-2942-B3AE-92F6AA726BD7}"/>
              </a:ext>
            </a:extLst>
          </p:cNvPr>
          <p:cNvSpPr>
            <a:spLocks noGrp="1"/>
          </p:cNvSpPr>
          <p:nvPr>
            <p:ph type="pic" sz="quarter" idx="10" hasCustomPrompt="1"/>
          </p:nvPr>
        </p:nvSpPr>
        <p:spPr>
          <a:xfrm>
            <a:off x="0" y="0"/>
            <a:ext cx="12192000" cy="6208776"/>
          </a:xfrm>
          <a:prstGeom prst="rect">
            <a:avLst/>
          </a:prstGeom>
        </p:spPr>
        <p:txBody>
          <a:bodyPr anchor="ctr"/>
          <a:lstStyle>
            <a:lvl1pPr marL="0" indent="0" algn="ctr">
              <a:buNone/>
              <a:defRPr/>
            </a:lvl1pPr>
          </a:lstStyle>
          <a:p>
            <a:r>
              <a:rPr lang="en-US" dirty="0"/>
              <a:t>Add Image Here</a:t>
            </a:r>
          </a:p>
        </p:txBody>
      </p:sp>
    </p:spTree>
    <p:extLst>
      <p:ext uri="{BB962C8B-B14F-4D97-AF65-F5344CB8AC3E}">
        <p14:creationId xmlns:p14="http://schemas.microsoft.com/office/powerpoint/2010/main" val="23677647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 Line Header - blank">
    <p:spTree>
      <p:nvGrpSpPr>
        <p:cNvPr id="1" name=""/>
        <p:cNvGrpSpPr/>
        <p:nvPr/>
      </p:nvGrpSpPr>
      <p:grpSpPr>
        <a:xfrm>
          <a:off x="0" y="0"/>
          <a:ext cx="0" cy="0"/>
          <a:chOff x="0" y="0"/>
          <a:chExt cx="0" cy="0"/>
        </a:xfrm>
      </p:grpSpPr>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2997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esign Option 3">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446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2 Line Header - copy left - image right - handouts">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2030887"/>
            <a:ext cx="5505350" cy="3546764"/>
          </a:xfrm>
          <a:prstGeom prst="rect">
            <a:avLst/>
          </a:prstGeom>
        </p:spPr>
        <p:txBody>
          <a:bodyPr vert="horz" lIns="91440" tIns="45720" rIns="91440" bIns="45720" rtlCol="0">
            <a:normAutofit/>
          </a:bodyPr>
          <a:lstStyle>
            <a:lvl1pPr marL="457200" indent="-457200">
              <a:spcBef>
                <a:spcPts val="0"/>
              </a:spcBef>
              <a:spcAft>
                <a:spcPts val="3000"/>
              </a:spcAft>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for longer titles</a:t>
            </a:r>
          </a:p>
        </p:txBody>
      </p:sp>
      <p:sp>
        <p:nvSpPr>
          <p:cNvPr id="13" name="Picture Placeholder 1">
            <a:extLst>
              <a:ext uri="{FF2B5EF4-FFF2-40B4-BE49-F238E27FC236}">
                <a16:creationId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a:t>Click to edit for photo</a:t>
            </a:r>
          </a:p>
        </p:txBody>
      </p:sp>
      <p:cxnSp>
        <p:nvCxnSpPr>
          <p:cNvPr id="14" name="Straight Connector 13">
            <a:extLst>
              <a:ext uri="{FF2B5EF4-FFF2-40B4-BE49-F238E27FC236}">
                <a16:creationId xmlns:a16="http://schemas.microsoft.com/office/drawing/2014/main" id="{20AEA51F-D7FA-2648-A164-929390FD5CB2}"/>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27FD169-A85C-474F-80C8-4098EFD091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1860" y="6208776"/>
            <a:ext cx="649224" cy="649224"/>
          </a:xfrm>
          <a:prstGeom prst="rect">
            <a:avLst/>
          </a:prstGeom>
        </p:spPr>
      </p:pic>
      <p:pic>
        <p:nvPicPr>
          <p:cNvPr id="15" name="Picture 14">
            <a:extLst>
              <a:ext uri="{FF2B5EF4-FFF2-40B4-BE49-F238E27FC236}">
                <a16:creationId xmlns:a16="http://schemas.microsoft.com/office/drawing/2014/main" id="{FC90DBC0-D7D6-584B-A93F-D102427C3F0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41984" y="6208776"/>
            <a:ext cx="649224" cy="649224"/>
          </a:xfrm>
          <a:prstGeom prst="rect">
            <a:avLst/>
          </a:prstGeom>
        </p:spPr>
      </p:pic>
      <p:pic>
        <p:nvPicPr>
          <p:cNvPr id="16" name="Picture 15">
            <a:extLst>
              <a:ext uri="{FF2B5EF4-FFF2-40B4-BE49-F238E27FC236}">
                <a16:creationId xmlns:a16="http://schemas.microsoft.com/office/drawing/2014/main" id="{511763CC-DD51-0F4D-AE81-ACB231C4F434}"/>
              </a:ext>
            </a:extLst>
          </p:cNvPr>
          <p:cNvPicPr>
            <a:picLocks noChangeAspect="1"/>
          </p:cNvPicPr>
          <p:nvPr userDrawn="1"/>
        </p:nvPicPr>
        <p:blipFill>
          <a:blip r:embed="rId4"/>
          <a:stretch>
            <a:fillRect/>
          </a:stretch>
        </p:blipFill>
        <p:spPr>
          <a:xfrm>
            <a:off x="11542776" y="6208776"/>
            <a:ext cx="649224" cy="649224"/>
          </a:xfrm>
          <a:prstGeom prst="rect">
            <a:avLst/>
          </a:prstGeom>
        </p:spPr>
      </p:pic>
    </p:spTree>
    <p:extLst>
      <p:ext uri="{BB962C8B-B14F-4D97-AF65-F5344CB8AC3E}">
        <p14:creationId xmlns:p14="http://schemas.microsoft.com/office/powerpoint/2010/main" val="2447700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Line Header - copy left - image right">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1830169"/>
            <a:ext cx="5489364"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5498125"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sp>
        <p:nvSpPr>
          <p:cNvPr id="5" name="Picture Placeholder 1">
            <a:extLst>
              <a:ext uri="{FF2B5EF4-FFF2-40B4-BE49-F238E27FC236}">
                <a16:creationId xmlns:a16="http://schemas.microsoft.com/office/drawing/2014/main" id="{D2C28D11-6FF0-6842-811C-B938D0B834D4}"/>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a:t>Click to edit for photo</a:t>
            </a:r>
          </a:p>
        </p:txBody>
      </p:sp>
      <p:cxnSp>
        <p:nvCxnSpPr>
          <p:cNvPr id="8" name="Straight Connector 7">
            <a:extLst>
              <a:ext uri="{FF2B5EF4-FFF2-40B4-BE49-F238E27FC236}">
                <a16:creationId xmlns:a16="http://schemas.microsoft.com/office/drawing/2014/main" id="{95A8C5F6-FC71-7744-B99B-62FA2548C09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8613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53501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EEE9F"/>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Tree>
    <p:extLst>
      <p:ext uri="{BB962C8B-B14F-4D97-AF65-F5344CB8AC3E}">
        <p14:creationId xmlns:p14="http://schemas.microsoft.com/office/powerpoint/2010/main" val="980135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pic>
        <p:nvPicPr>
          <p:cNvPr id="7" name="Picture 6" descr="A picture containing meter&#10;&#10;Description automatically generated">
            <a:extLst>
              <a:ext uri="{FF2B5EF4-FFF2-40B4-BE49-F238E27FC236}">
                <a16:creationId xmlns:a16="http://schemas.microsoft.com/office/drawing/2014/main" id="{1AE71DFE-D32C-6C4F-BDF6-DCB12C38C4CA}"/>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4226980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272909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8162DE-1D3E-C24F-A1B0-A942DFF370E2}"/>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213314510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355853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381890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904482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656917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Tree>
    <p:extLst>
      <p:ext uri="{BB962C8B-B14F-4D97-AF65-F5344CB8AC3E}">
        <p14:creationId xmlns:p14="http://schemas.microsoft.com/office/powerpoint/2010/main" val="2896718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3" name="Slide Number Placeholder 14">
            <a:extLst>
              <a:ext uri="{FF2B5EF4-FFF2-40B4-BE49-F238E27FC236}">
                <a16:creationId xmlns:a16="http://schemas.microsoft.com/office/drawing/2014/main" id="{EE57BA39-D77B-8F47-A2B1-6A2E229B569C}"/>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Tree>
    <p:extLst>
      <p:ext uri="{BB962C8B-B14F-4D97-AF65-F5344CB8AC3E}">
        <p14:creationId xmlns:p14="http://schemas.microsoft.com/office/powerpoint/2010/main" val="122436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4">
            <a:extLst>
              <a:ext uri="{FF2B5EF4-FFF2-40B4-BE49-F238E27FC236}">
                <a16:creationId xmlns:a16="http://schemas.microsoft.com/office/drawing/2014/main" id="{5523472F-47E3-9A45-A820-D62DEE0551D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7" name="Picture 6" descr="A picture containing meter&#10;&#10;Description automatically generated">
            <a:extLst>
              <a:ext uri="{FF2B5EF4-FFF2-40B4-BE49-F238E27FC236}">
                <a16:creationId xmlns:a16="http://schemas.microsoft.com/office/drawing/2014/main" id="{F2883CBB-C9BE-0445-AE42-E1E9A67055EE}"/>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954772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1660018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EEE9F"/>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2806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4">
            <a:extLst>
              <a:ext uri="{FF2B5EF4-FFF2-40B4-BE49-F238E27FC236}">
                <a16:creationId xmlns:a16="http://schemas.microsoft.com/office/drawing/2014/main" id="{99316E8F-0323-0644-9C97-6CA6A64F7196}"/>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pic>
        <p:nvPicPr>
          <p:cNvPr id="11" name="Picture 10" descr="A picture containing meter&#10;&#10;Description automatically generated">
            <a:extLst>
              <a:ext uri="{FF2B5EF4-FFF2-40B4-BE49-F238E27FC236}">
                <a16:creationId xmlns:a16="http://schemas.microsoft.com/office/drawing/2014/main" id="{08605FD4-FCB7-1D49-9A22-2DBBAD56AD0C}"/>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56073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335376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1" name="Picture 10" descr="A picture containing meter&#10;&#10;Description automatically generated">
            <a:extLst>
              <a:ext uri="{FF2B5EF4-FFF2-40B4-BE49-F238E27FC236}">
                <a16:creationId xmlns:a16="http://schemas.microsoft.com/office/drawing/2014/main" id="{18B37BB6-B6F8-EB49-B23B-915EE357AC9C}"/>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4241598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208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105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02827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20929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08031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236570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4">
            <a:extLst>
              <a:ext uri="{FF2B5EF4-FFF2-40B4-BE49-F238E27FC236}">
                <a16:creationId xmlns:a16="http://schemas.microsoft.com/office/drawing/2014/main" id="{EE57BA39-D77B-8F47-A2B1-6A2E229B569C}"/>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pic>
        <p:nvPicPr>
          <p:cNvPr id="10" name="Picture 9">
            <a:extLst>
              <a:ext uri="{FF2B5EF4-FFF2-40B4-BE49-F238E27FC236}">
                <a16:creationId xmlns:a16="http://schemas.microsoft.com/office/drawing/2014/main" id="{6DF32CC0-776F-3E4E-9C16-81475DD0FFFF}"/>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3731726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4F2B650-03BD-7A49-8A31-AB1BF5784B27}"/>
              </a:ext>
            </a:extLst>
          </p:cNvPr>
          <p:cNvPicPr>
            <a:picLocks noChangeAspect="1"/>
          </p:cNvPicPr>
          <p:nvPr userDrawn="1"/>
        </p:nvPicPr>
        <p:blipFill>
          <a:blip r:embed="rId28"/>
          <a:srcRect/>
          <a:stretch/>
        </p:blipFill>
        <p:spPr>
          <a:xfrm>
            <a:off x="381002" y="6339154"/>
            <a:ext cx="2494259" cy="411090"/>
          </a:xfrm>
          <a:prstGeom prst="rect">
            <a:avLst/>
          </a:prstGeom>
        </p:spPr>
      </p:pic>
    </p:spTree>
    <p:extLst>
      <p:ext uri="{BB962C8B-B14F-4D97-AF65-F5344CB8AC3E}">
        <p14:creationId xmlns:p14="http://schemas.microsoft.com/office/powerpoint/2010/main" val="141789561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60" r:id="rId20"/>
    <p:sldLayoutId id="2147483861" r:id="rId21"/>
    <p:sldLayoutId id="2147483862" r:id="rId22"/>
    <p:sldLayoutId id="2147483863" r:id="rId23"/>
    <p:sldLayoutId id="2147483864" r:id="rId24"/>
    <p:sldLayoutId id="2147483865" r:id="rId25"/>
    <p:sldLayoutId id="2147483883" r:id="rId2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2" y="6352901"/>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meter&#10;&#10;Description automatically generated">
            <a:extLst>
              <a:ext uri="{FF2B5EF4-FFF2-40B4-BE49-F238E27FC236}">
                <a16:creationId xmlns:a16="http://schemas.microsoft.com/office/drawing/2014/main" id="{05AB6F7A-52C3-4445-9E07-272511C53A14}"/>
              </a:ext>
            </a:extLst>
          </p:cNvPr>
          <p:cNvPicPr>
            <a:picLocks noChangeAspect="1"/>
          </p:cNvPicPr>
          <p:nvPr userDrawn="1"/>
        </p:nvPicPr>
        <p:blipFill>
          <a:blip r:embed="rId18"/>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3278320633"/>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EEE9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1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ags" Target="../tags/tag14.xml"/><Relationship Id="rId5" Type="http://schemas.openxmlformats.org/officeDocument/2006/relationships/image" Target="../media/image37.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image" Target="../media/image39.jp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chart" Target="../charts/char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1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ags" Target="../tags/tag18.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ags" Target="../tags/tag20.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2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22.xml"/><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24.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28.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29.xml"/><Relationship Id="rId5" Type="http://schemas.openxmlformats.org/officeDocument/2006/relationships/comments" Target="../comments/comment1.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29.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30.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4.xml"/><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0.xml"/><Relationship Id="rId1" Type="http://schemas.openxmlformats.org/officeDocument/2006/relationships/tags" Target="../tags/tag31.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6.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tags" Target="../tags/tag33.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6.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ags" Target="../tags/tag5.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7.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9.xml"/><Relationship Id="rId7" Type="http://schemas.openxmlformats.org/officeDocument/2006/relationships/image" Target="../media/image28.jpeg"/><Relationship Id="rId2" Type="http://schemas.openxmlformats.org/officeDocument/2006/relationships/slideLayout" Target="../slideLayouts/slideLayout23.xml"/><Relationship Id="rId1" Type="http://schemas.openxmlformats.org/officeDocument/2006/relationships/tags" Target="../tags/tag10.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tary International and Toastmasters International logo">
            <a:extLst>
              <a:ext uri="{FF2B5EF4-FFF2-40B4-BE49-F238E27FC236}">
                <a16:creationId xmlns:a16="http://schemas.microsoft.com/office/drawing/2014/main" id="{CB9FF326-BB47-CB4E-BF9F-0E24A0ADBE9E}"/>
              </a:ext>
            </a:extLst>
          </p:cNvPr>
          <p:cNvPicPr>
            <a:picLocks noChangeAspect="1"/>
          </p:cNvPicPr>
          <p:nvPr/>
        </p:nvPicPr>
        <p:blipFill>
          <a:blip r:embed="rId4"/>
          <a:stretch>
            <a:fillRect/>
          </a:stretch>
        </p:blipFill>
        <p:spPr>
          <a:xfrm>
            <a:off x="1278975" y="2635083"/>
            <a:ext cx="9634049" cy="1587834"/>
          </a:xfrm>
          <a:prstGeom prst="rect">
            <a:avLst/>
          </a:prstGeom>
        </p:spPr>
      </p:pic>
    </p:spTree>
    <p:custDataLst>
      <p:tags r:id="rId1"/>
    </p:custDataLst>
    <p:extLst>
      <p:ext uri="{BB962C8B-B14F-4D97-AF65-F5344CB8AC3E}">
        <p14:creationId xmlns:p14="http://schemas.microsoft.com/office/powerpoint/2010/main" val="3023662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6AEF28-42B4-EF43-B4B6-0DD3E14ECB87}"/>
              </a:ext>
            </a:extLst>
          </p:cNvPr>
          <p:cNvSpPr>
            <a:spLocks noGrp="1"/>
          </p:cNvSpPr>
          <p:nvPr>
            <p:ph type="title"/>
          </p:nvPr>
        </p:nvSpPr>
        <p:spPr/>
        <p:txBody>
          <a:bodyPr/>
          <a:lstStyle/>
          <a:p>
            <a:r>
              <a:rPr lang="en-US" dirty="0"/>
              <a:t>Clubs</a:t>
            </a:r>
          </a:p>
        </p:txBody>
      </p:sp>
      <p:sp>
        <p:nvSpPr>
          <p:cNvPr id="14" name="Content Placeholder 13">
            <a:extLst>
              <a:ext uri="{FF2B5EF4-FFF2-40B4-BE49-F238E27FC236}">
                <a16:creationId xmlns:a16="http://schemas.microsoft.com/office/drawing/2014/main" id="{90CA7F9E-B0EE-4D4F-B689-8C4842192B1C}"/>
              </a:ext>
            </a:extLst>
          </p:cNvPr>
          <p:cNvSpPr>
            <a:spLocks noGrp="1"/>
          </p:cNvSpPr>
          <p:nvPr>
            <p:ph sz="half" idx="2"/>
          </p:nvPr>
        </p:nvSpPr>
        <p:spPr/>
        <p:txBody>
          <a:bodyPr/>
          <a:lstStyle/>
          <a:p>
            <a:endParaRPr lang="en-US"/>
          </a:p>
        </p:txBody>
      </p:sp>
      <p:pic>
        <p:nvPicPr>
          <p:cNvPr id="10" name="Picture 11" descr="Rotary members networking">
            <a:extLst>
              <a:ext uri="{FF2B5EF4-FFF2-40B4-BE49-F238E27FC236}">
                <a16:creationId xmlns:a16="http://schemas.microsoft.com/office/drawing/2014/main" id="{33B5A16F-9F0F-D243-A274-EC292652AF5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96000" y="0"/>
            <a:ext cx="6096000" cy="6227180"/>
          </a:xfrm>
          <a:prstGeom prst="rect">
            <a:avLst/>
          </a:prstGeom>
        </p:spPr>
      </p:pic>
      <p:sp>
        <p:nvSpPr>
          <p:cNvPr id="15" name="Text Placeholder 4">
            <a:extLst>
              <a:ext uri="{FF2B5EF4-FFF2-40B4-BE49-F238E27FC236}">
                <a16:creationId xmlns:a16="http://schemas.microsoft.com/office/drawing/2014/main" id="{6F22FBA0-00D6-CD4F-9D2A-CFC96EB56C93}"/>
              </a:ext>
            </a:extLst>
          </p:cNvPr>
          <p:cNvSpPr txBox="1">
            <a:spLocks/>
          </p:cNvSpPr>
          <p:nvPr/>
        </p:nvSpPr>
        <p:spPr>
          <a:xfrm>
            <a:off x="277934" y="1535082"/>
            <a:ext cx="5590432" cy="311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Arial"/>
              <a:buChar char="•"/>
            </a:pPr>
            <a:r>
              <a:rPr lang="en-US" dirty="0">
                <a:cs typeface="Arial"/>
              </a:rPr>
              <a:t>Rotary Clubs</a:t>
            </a:r>
          </a:p>
          <a:p>
            <a:pPr marL="457200" indent="-457200" fontAlgn="auto">
              <a:spcAft>
                <a:spcPts val="0"/>
              </a:spcAft>
              <a:buFont typeface="Arial"/>
              <a:buChar char="•"/>
            </a:pPr>
            <a:r>
              <a:rPr lang="en-US" dirty="0">
                <a:cs typeface="Arial"/>
              </a:rPr>
              <a:t>Rotaract Clubs</a:t>
            </a:r>
          </a:p>
          <a:p>
            <a:pPr marL="457200" indent="-457200" fontAlgn="auto">
              <a:spcAft>
                <a:spcPts val="0"/>
              </a:spcAft>
              <a:buFont typeface="Arial"/>
              <a:buChar char="•"/>
            </a:pPr>
            <a:r>
              <a:rPr lang="en-US" dirty="0">
                <a:cs typeface="Arial"/>
              </a:rPr>
              <a:t>Interact Clubs</a:t>
            </a:r>
            <a:endParaRPr lang="en-US" dirty="0"/>
          </a:p>
          <a:p>
            <a:pPr fontAlgn="auto">
              <a:spcAft>
                <a:spcPts val="0"/>
              </a:spcAft>
            </a:pPr>
            <a:endParaRPr lang="en-US" dirty="0"/>
          </a:p>
        </p:txBody>
      </p:sp>
    </p:spTree>
    <p:custDataLst>
      <p:tags r:id="rId1"/>
    </p:custDataLst>
    <p:extLst>
      <p:ext uri="{BB962C8B-B14F-4D97-AF65-F5344CB8AC3E}">
        <p14:creationId xmlns:p14="http://schemas.microsoft.com/office/powerpoint/2010/main" val="188274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eacher in classroom, children raising thier hands">
            <a:extLst>
              <a:ext uri="{FF2B5EF4-FFF2-40B4-BE49-F238E27FC236}">
                <a16:creationId xmlns:a16="http://schemas.microsoft.com/office/drawing/2014/main" id="{0CBD2040-2C6C-4849-8566-902D8DF48F5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0"/>
            <a:ext cx="12192000" cy="6211229"/>
          </a:xfrm>
          <a:prstGeom prst="rect">
            <a:avLst/>
          </a:prstGeom>
        </p:spPr>
      </p:pic>
      <p:sp>
        <p:nvSpPr>
          <p:cNvPr id="11" name="Rectangle 10">
            <a:extLst>
              <a:ext uri="{FF2B5EF4-FFF2-40B4-BE49-F238E27FC236}">
                <a16:creationId xmlns:a16="http://schemas.microsoft.com/office/drawing/2014/main" id="{28911E9F-8E64-B74B-9DDD-9F0A1CDC143A}"/>
              </a:ext>
            </a:extLst>
          </p:cNvPr>
          <p:cNvSpPr/>
          <p:nvPr/>
        </p:nvSpPr>
        <p:spPr>
          <a:xfrm>
            <a:off x="-1" y="0"/>
            <a:ext cx="9567747" cy="6211229"/>
          </a:xfrm>
          <a:prstGeom prst="rect">
            <a:avLst/>
          </a:prstGeom>
          <a:gradFill flip="none" rotWithShape="1">
            <a:gsLst>
              <a:gs pos="25000">
                <a:schemeClr val="bg1">
                  <a:alpha val="0"/>
                </a:schemeClr>
              </a:gs>
              <a:gs pos="100000">
                <a:schemeClr val="bg2">
                  <a:lumMod val="10000"/>
                  <a:alpha val="7200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5D663F0-120B-8444-97BA-087B3BD1C859}"/>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6" name="Title 2">
            <a:extLst>
              <a:ext uri="{FF2B5EF4-FFF2-40B4-BE49-F238E27FC236}">
                <a16:creationId xmlns:a16="http://schemas.microsoft.com/office/drawing/2014/main" id="{23F01917-3EBC-E24D-BA25-88BB6BA3DB46}"/>
              </a:ext>
            </a:extLst>
          </p:cNvPr>
          <p:cNvSpPr txBox="1">
            <a:spLocks/>
          </p:cNvSpPr>
          <p:nvPr/>
        </p:nvSpPr>
        <p:spPr>
          <a:xfrm>
            <a:off x="277934" y="341376"/>
            <a:ext cx="11647366" cy="64922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The Rotary Foundation</a:t>
            </a:r>
          </a:p>
        </p:txBody>
      </p:sp>
    </p:spTree>
    <p:custDataLst>
      <p:tags r:id="rId1"/>
    </p:custDataLst>
    <p:extLst>
      <p:ext uri="{BB962C8B-B14F-4D97-AF65-F5344CB8AC3E}">
        <p14:creationId xmlns:p14="http://schemas.microsoft.com/office/powerpoint/2010/main" val="37461986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92C5A3DE-5C2C-3645-A72A-5E15AF0EB9B9}"/>
              </a:ext>
            </a:extLst>
          </p:cNvPr>
          <p:cNvSpPr/>
          <p:nvPr/>
        </p:nvSpPr>
        <p:spPr>
          <a:xfrm>
            <a:off x="6667981" y="2002418"/>
            <a:ext cx="3738623" cy="3761773"/>
          </a:xfrm>
          <a:prstGeom prst="roundRect">
            <a:avLst>
              <a:gd name="adj" fmla="val 11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CAD2EF1C-D75F-2F48-BD4B-20065F07E71C}"/>
              </a:ext>
            </a:extLst>
          </p:cNvPr>
          <p:cNvSpPr/>
          <p:nvPr/>
        </p:nvSpPr>
        <p:spPr>
          <a:xfrm>
            <a:off x="1620456" y="1997596"/>
            <a:ext cx="3738623" cy="3771153"/>
          </a:xfrm>
          <a:prstGeom prst="roundRect">
            <a:avLst>
              <a:gd name="adj" fmla="val 11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388D4E8-EE93-424F-BE7E-D0AD417AF9D3}"/>
              </a:ext>
            </a:extLst>
          </p:cNvPr>
          <p:cNvSpPr>
            <a:spLocks noGrp="1"/>
          </p:cNvSpPr>
          <p:nvPr>
            <p:ph type="title"/>
          </p:nvPr>
        </p:nvSpPr>
        <p:spPr>
          <a:xfrm>
            <a:off x="277934" y="295773"/>
            <a:ext cx="7442380" cy="649224"/>
          </a:xfrm>
        </p:spPr>
        <p:txBody>
          <a:bodyPr/>
          <a:lstStyle/>
          <a:p>
            <a:r>
              <a:rPr lang="en-US" dirty="0"/>
              <a:t>Organization structure</a:t>
            </a:r>
          </a:p>
        </p:txBody>
      </p:sp>
      <p:sp>
        <p:nvSpPr>
          <p:cNvPr id="17" name="Content Placeholder 16">
            <a:extLst>
              <a:ext uri="{FF2B5EF4-FFF2-40B4-BE49-F238E27FC236}">
                <a16:creationId xmlns:a16="http://schemas.microsoft.com/office/drawing/2014/main" id="{E1156B2D-0F79-1540-9287-585509D0A67F}"/>
              </a:ext>
            </a:extLst>
          </p:cNvPr>
          <p:cNvSpPr>
            <a:spLocks noGrp="1"/>
          </p:cNvSpPr>
          <p:nvPr>
            <p:ph sz="half" idx="1"/>
          </p:nvPr>
        </p:nvSpPr>
        <p:spPr>
          <a:xfrm>
            <a:off x="1782572" y="2235358"/>
            <a:ext cx="3414390" cy="3564038"/>
          </a:xfrm>
        </p:spPr>
        <p:txBody>
          <a:bodyPr>
            <a:normAutofit/>
          </a:bodyPr>
          <a:lstStyle/>
          <a:p>
            <a:pPr marL="0" indent="0" algn="ctr">
              <a:lnSpc>
                <a:spcPct val="120000"/>
              </a:lnSpc>
              <a:buNone/>
            </a:pPr>
            <a:r>
              <a:rPr lang="en-US" sz="2000" b="1" dirty="0">
                <a:latin typeface="Arial" panose="020B0604020202020204" pitchFamily="34" charset="0"/>
                <a:cs typeface="Arial" panose="020B0604020202020204" pitchFamily="34" charset="0"/>
              </a:rPr>
              <a:t>Club Leaders</a:t>
            </a:r>
          </a:p>
          <a:p>
            <a:pPr marL="0" indent="0" algn="ctr">
              <a:lnSpc>
                <a:spcPct val="120000"/>
              </a:lnSpc>
              <a:buNone/>
            </a:pPr>
            <a:r>
              <a:rPr lang="en-US" sz="2000" b="1" dirty="0">
                <a:latin typeface="Arial" panose="020B0604020202020204" pitchFamily="34" charset="0"/>
                <a:cs typeface="Arial" panose="020B0604020202020204" pitchFamily="34" charset="0"/>
              </a:rPr>
              <a:t>Assistant Governor</a:t>
            </a:r>
          </a:p>
          <a:p>
            <a:pPr marL="0" indent="0" algn="ctr">
              <a:lnSpc>
                <a:spcPct val="120000"/>
              </a:lnSpc>
              <a:buNone/>
            </a:pPr>
            <a:r>
              <a:rPr lang="en-US" sz="2000" b="1" dirty="0">
                <a:latin typeface="Arial" panose="020B0604020202020204" pitchFamily="34" charset="0"/>
                <a:cs typeface="Arial" panose="020B0604020202020204" pitchFamily="34" charset="0"/>
              </a:rPr>
              <a:t>District committees</a:t>
            </a:r>
          </a:p>
          <a:p>
            <a:pPr marL="0" indent="0" algn="ctr">
              <a:lnSpc>
                <a:spcPct val="120000"/>
              </a:lnSpc>
              <a:buNone/>
            </a:pPr>
            <a:r>
              <a:rPr lang="en-US" sz="2000" b="1" dirty="0">
                <a:latin typeface="Arial" panose="020B0604020202020204" pitchFamily="34" charset="0"/>
                <a:cs typeface="Arial" panose="020B0604020202020204" pitchFamily="34" charset="0"/>
              </a:rPr>
              <a:t>District Governor</a:t>
            </a:r>
          </a:p>
          <a:p>
            <a:pPr marL="0" indent="0" algn="ctr">
              <a:lnSpc>
                <a:spcPct val="120000"/>
              </a:lnSpc>
              <a:buNone/>
            </a:pPr>
            <a:r>
              <a:rPr lang="en-US" sz="2000" b="1" dirty="0">
                <a:latin typeface="Arial" panose="020B0604020202020204" pitchFamily="34" charset="0"/>
                <a:cs typeface="Arial" panose="020B0604020202020204" pitchFamily="34" charset="0"/>
              </a:rPr>
              <a:t>Regional Leaders</a:t>
            </a:r>
          </a:p>
          <a:p>
            <a:pPr marL="0" indent="0" algn="ctr">
              <a:lnSpc>
                <a:spcPct val="120000"/>
              </a:lnSpc>
              <a:buNone/>
            </a:pPr>
            <a:r>
              <a:rPr lang="en-US" sz="2000" b="1" dirty="0">
                <a:latin typeface="Arial" panose="020B0604020202020204" pitchFamily="34" charset="0"/>
                <a:cs typeface="Arial" panose="020B0604020202020204" pitchFamily="34" charset="0"/>
              </a:rPr>
              <a:t>Board of Directors and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Board of Trustees</a:t>
            </a:r>
          </a:p>
        </p:txBody>
      </p:sp>
      <p:sp>
        <p:nvSpPr>
          <p:cNvPr id="18" name="Content Placeholder 17">
            <a:extLst>
              <a:ext uri="{FF2B5EF4-FFF2-40B4-BE49-F238E27FC236}">
                <a16:creationId xmlns:a16="http://schemas.microsoft.com/office/drawing/2014/main" id="{E4A10794-FEDE-E049-A4C6-5E0F91A1B155}"/>
              </a:ext>
            </a:extLst>
          </p:cNvPr>
          <p:cNvSpPr>
            <a:spLocks noGrp="1"/>
          </p:cNvSpPr>
          <p:nvPr>
            <p:ph sz="half" idx="2"/>
          </p:nvPr>
        </p:nvSpPr>
        <p:spPr>
          <a:xfrm>
            <a:off x="7045053" y="2235358"/>
            <a:ext cx="2984479" cy="3379807"/>
          </a:xfrm>
        </p:spPr>
        <p:txBody>
          <a:bodyPr>
            <a:normAutofit/>
          </a:bodyPr>
          <a:lstStyle/>
          <a:p>
            <a:pPr marL="0" indent="0" algn="ctr">
              <a:lnSpc>
                <a:spcPct val="120000"/>
              </a:lnSpc>
              <a:buNone/>
            </a:pPr>
            <a:r>
              <a:rPr lang="en-US" sz="2000" b="1" dirty="0">
                <a:latin typeface="Arial" panose="020B0604020202020204" pitchFamily="34" charset="0"/>
                <a:cs typeface="Arial" panose="020B0604020202020204" pitchFamily="34" charset="0"/>
              </a:rPr>
              <a:t>Club Leaders</a:t>
            </a:r>
          </a:p>
          <a:p>
            <a:pPr marL="0" indent="0" algn="ctr">
              <a:lnSpc>
                <a:spcPct val="120000"/>
              </a:lnSpc>
              <a:buNone/>
            </a:pPr>
            <a:r>
              <a:rPr lang="en-US" sz="2000" b="1" dirty="0">
                <a:latin typeface="Arial" panose="020B0604020202020204" pitchFamily="34" charset="0"/>
                <a:cs typeface="Arial" panose="020B0604020202020204" pitchFamily="34" charset="0"/>
              </a:rPr>
              <a:t>Area Directors</a:t>
            </a:r>
          </a:p>
          <a:p>
            <a:pPr marL="0" indent="0" algn="ctr">
              <a:lnSpc>
                <a:spcPct val="120000"/>
              </a:lnSpc>
              <a:buNone/>
            </a:pPr>
            <a:r>
              <a:rPr lang="en-US" sz="2000" b="1" dirty="0">
                <a:latin typeface="Arial" panose="020B0604020202020204" pitchFamily="34" charset="0"/>
                <a:cs typeface="Arial" panose="020B0604020202020204" pitchFamily="34" charset="0"/>
              </a:rPr>
              <a:t>Division Directors</a:t>
            </a:r>
          </a:p>
          <a:p>
            <a:pPr marL="0" indent="0" algn="ctr">
              <a:lnSpc>
                <a:spcPct val="120000"/>
              </a:lnSpc>
              <a:buNone/>
            </a:pPr>
            <a:r>
              <a:rPr lang="en-US" sz="2000" b="1" dirty="0">
                <a:latin typeface="Arial" panose="020B0604020202020204" pitchFamily="34" charset="0"/>
                <a:cs typeface="Arial" panose="020B0604020202020204" pitchFamily="34" charset="0"/>
              </a:rPr>
              <a:t>District Directors</a:t>
            </a:r>
          </a:p>
          <a:p>
            <a:pPr marL="0" indent="0" algn="ctr">
              <a:lnSpc>
                <a:spcPct val="120000"/>
              </a:lnSpc>
              <a:buNone/>
            </a:pPr>
            <a:r>
              <a:rPr lang="en-US" sz="2000" b="1" dirty="0">
                <a:latin typeface="Arial" panose="020B0604020202020204" pitchFamily="34" charset="0"/>
                <a:cs typeface="Arial" panose="020B0604020202020204" pitchFamily="34" charset="0"/>
              </a:rPr>
              <a:t>Region Advisors</a:t>
            </a:r>
          </a:p>
          <a:p>
            <a:pPr marL="0" indent="0" algn="ctr">
              <a:lnSpc>
                <a:spcPct val="120000"/>
              </a:lnSpc>
              <a:buNone/>
            </a:pPr>
            <a:r>
              <a:rPr lang="en-US" sz="2000" b="1" dirty="0">
                <a:latin typeface="Arial" panose="020B0604020202020204" pitchFamily="34" charset="0"/>
                <a:cs typeface="Arial" panose="020B0604020202020204" pitchFamily="34" charset="0"/>
              </a:rPr>
              <a:t>Board of Directors</a:t>
            </a:r>
          </a:p>
        </p:txBody>
      </p:sp>
      <p:pic>
        <p:nvPicPr>
          <p:cNvPr id="24" name="Picture 3" descr="A close up of a logo&#10;&#10;Description generated with very high confidence">
            <a:extLst>
              <a:ext uri="{FF2B5EF4-FFF2-40B4-BE49-F238E27FC236}">
                <a16:creationId xmlns:a16="http://schemas.microsoft.com/office/drawing/2014/main" id="{E1407056-42F2-8846-A30C-AE85C4F6053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76886" y="1122909"/>
            <a:ext cx="2025763" cy="903486"/>
          </a:xfrm>
          <a:prstGeom prst="rect">
            <a:avLst/>
          </a:prstGeom>
        </p:spPr>
      </p:pic>
      <p:pic>
        <p:nvPicPr>
          <p:cNvPr id="25" name="Picture 3" descr="A close up of a logo&#10;&#10;Description generated with very high confidence">
            <a:extLst>
              <a:ext uri="{FF2B5EF4-FFF2-40B4-BE49-F238E27FC236}">
                <a16:creationId xmlns:a16="http://schemas.microsoft.com/office/drawing/2014/main" id="{75501AD7-D9DE-484C-96D3-CCF7CE40D19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16312" y="1203768"/>
            <a:ext cx="2441960" cy="865100"/>
          </a:xfrm>
          <a:prstGeom prst="rect">
            <a:avLst/>
          </a:prstGeom>
        </p:spPr>
      </p:pic>
    </p:spTree>
    <p:custDataLst>
      <p:tags r:id="rId1"/>
    </p:custDataLst>
    <p:extLst>
      <p:ext uri="{BB962C8B-B14F-4D97-AF65-F5344CB8AC3E}">
        <p14:creationId xmlns:p14="http://schemas.microsoft.com/office/powerpoint/2010/main" val="890409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A71C-406E-8442-8724-F1A22F4D20C1}"/>
              </a:ext>
            </a:extLst>
          </p:cNvPr>
          <p:cNvSpPr>
            <a:spLocks noGrp="1"/>
          </p:cNvSpPr>
          <p:nvPr>
            <p:ph type="ctrTitle"/>
          </p:nvPr>
        </p:nvSpPr>
        <p:spPr>
          <a:xfrm>
            <a:off x="1183888" y="2731915"/>
            <a:ext cx="9824224" cy="731520"/>
          </a:xfrm>
        </p:spPr>
        <p:txBody>
          <a:bodyPr>
            <a:normAutofit fontScale="90000"/>
          </a:bodyPr>
          <a:lstStyle/>
          <a:p>
            <a:r>
              <a:rPr lang="en-US" dirty="0">
                <a:solidFill>
                  <a:schemeClr val="tx1"/>
                </a:solidFill>
              </a:rPr>
              <a:t>Learn More About Toastmasters</a:t>
            </a:r>
          </a:p>
        </p:txBody>
      </p:sp>
      <p:pic>
        <p:nvPicPr>
          <p:cNvPr id="7" name="Picture 11" descr="Books">
            <a:extLst>
              <a:ext uri="{FF2B5EF4-FFF2-40B4-BE49-F238E27FC236}">
                <a16:creationId xmlns:a16="http://schemas.microsoft.com/office/drawing/2014/main" id="{994D53B6-1140-1E4C-8AD1-56C1D95FDD5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67292" y="0"/>
            <a:ext cx="6139640" cy="6139640"/>
          </a:xfrm>
          <a:prstGeom prst="rect">
            <a:avLst/>
          </a:prstGeom>
        </p:spPr>
      </p:pic>
    </p:spTree>
    <p:custDataLst>
      <p:tags r:id="rId1"/>
    </p:custDataLst>
    <p:extLst>
      <p:ext uri="{BB962C8B-B14F-4D97-AF65-F5344CB8AC3E}">
        <p14:creationId xmlns:p14="http://schemas.microsoft.com/office/powerpoint/2010/main" val="26147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104AA6A-7C74-B942-ACA1-F2B17DF60664}"/>
              </a:ext>
            </a:extLst>
          </p:cNvPr>
          <p:cNvSpPr>
            <a:spLocks noGrp="1"/>
          </p:cNvSpPr>
          <p:nvPr>
            <p:ph type="title"/>
          </p:nvPr>
        </p:nvSpPr>
        <p:spPr/>
        <p:txBody>
          <a:bodyPr/>
          <a:lstStyle/>
          <a:p>
            <a:r>
              <a:rPr lang="en-US" dirty="0"/>
              <a:t>What is Toastmasters?</a:t>
            </a:r>
          </a:p>
        </p:txBody>
      </p:sp>
      <p:sp>
        <p:nvSpPr>
          <p:cNvPr id="10" name="Text Placeholder 9">
            <a:extLst>
              <a:ext uri="{FF2B5EF4-FFF2-40B4-BE49-F238E27FC236}">
                <a16:creationId xmlns:a16="http://schemas.microsoft.com/office/drawing/2014/main" id="{ADF89FA7-1CBF-7B40-A4F3-AA1C9DB4B3F0}"/>
              </a:ext>
            </a:extLst>
          </p:cNvPr>
          <p:cNvSpPr>
            <a:spLocks noGrp="1"/>
          </p:cNvSpPr>
          <p:nvPr>
            <p:ph sz="half" idx="1"/>
          </p:nvPr>
        </p:nvSpPr>
        <p:spPr/>
        <p:txBody>
          <a:bodyPr/>
          <a:lstStyle/>
          <a:p>
            <a:pPr marL="457200" indent="-457200">
              <a:buFont typeface="Arial"/>
              <a:buChar char="•"/>
            </a:pPr>
            <a:r>
              <a:rPr lang="en-US" dirty="0">
                <a:cs typeface="Arial"/>
              </a:rPr>
              <a:t>Educational organization </a:t>
            </a:r>
            <a:br>
              <a:rPr lang="en-US" dirty="0">
                <a:cs typeface="Arial"/>
              </a:rPr>
            </a:br>
            <a:r>
              <a:rPr lang="en-US" dirty="0">
                <a:cs typeface="Arial"/>
              </a:rPr>
              <a:t>of clubs</a:t>
            </a:r>
          </a:p>
          <a:p>
            <a:pPr marL="457200" indent="-457200">
              <a:buFont typeface="Arial"/>
              <a:buChar char="•"/>
            </a:pPr>
            <a:r>
              <a:rPr lang="en-US" dirty="0">
                <a:cs typeface="Arial"/>
              </a:rPr>
              <a:t>Provides leadership and communication curriculum</a:t>
            </a:r>
            <a:endParaRPr lang="en-US" dirty="0"/>
          </a:p>
          <a:p>
            <a:pPr marL="457200" indent="-457200">
              <a:buFont typeface="Arial"/>
              <a:buChar char="•"/>
            </a:pPr>
            <a:endParaRPr lang="en-US" dirty="0"/>
          </a:p>
          <a:p>
            <a:endParaRPr lang="en-US" dirty="0"/>
          </a:p>
        </p:txBody>
      </p:sp>
      <p:pic>
        <p:nvPicPr>
          <p:cNvPr id="8" name="Picture Placeholder 7" descr="A group of people at a Toastmasters Convention standing in front of a crowd posing for the camera&#10;">
            <a:extLst>
              <a:ext uri="{FF2B5EF4-FFF2-40B4-BE49-F238E27FC236}">
                <a16:creationId xmlns:a16="http://schemas.microsoft.com/office/drawing/2014/main" id="{93652888-9AC1-4758-BCD5-AF190A236A59}"/>
              </a:ext>
            </a:extLst>
          </p:cNvPr>
          <p:cNvPicPr>
            <a:picLocks noGrp="1" noChangeAspect="1"/>
          </p:cNvPicPr>
          <p:nvPr>
            <p:ph sz="half" idx="2"/>
          </p:nvPr>
        </p:nvPicPr>
        <p:blipFill rotWithShape="1">
          <a:blip r:embed="rId4">
            <a:extLst>
              <a:ext uri="{28A0092B-C50C-407E-A947-70E740481C1C}">
                <a14:useLocalDpi xmlns:a14="http://schemas.microsoft.com/office/drawing/2010/main"/>
              </a:ext>
            </a:extLst>
          </a:blip>
          <a:srcRect/>
          <a:stretch/>
        </p:blipFill>
        <p:spPr>
          <a:xfrm>
            <a:off x="6096000" y="0"/>
            <a:ext cx="6096000" cy="6210300"/>
          </a:xfrm>
        </p:spPr>
      </p:pic>
      <p:pic>
        <p:nvPicPr>
          <p:cNvPr id="3" name="Picture 2" descr="A group of people posing for a photo&#10;&#10;AI-generated content may be incorrect.">
            <a:extLst>
              <a:ext uri="{FF2B5EF4-FFF2-40B4-BE49-F238E27FC236}">
                <a16:creationId xmlns:a16="http://schemas.microsoft.com/office/drawing/2014/main" id="{517C5EB2-E855-EC1D-8475-1A9DC8B142D2}"/>
              </a:ext>
            </a:extLst>
          </p:cNvPr>
          <p:cNvPicPr>
            <a:picLocks noChangeAspect="1"/>
          </p:cNvPicPr>
          <p:nvPr/>
        </p:nvPicPr>
        <p:blipFill>
          <a:blip r:embed="rId5"/>
          <a:srcRect l="8040" r="26584"/>
          <a:stretch>
            <a:fillRect/>
          </a:stretch>
        </p:blipFill>
        <p:spPr>
          <a:xfrm>
            <a:off x="6096000" y="0"/>
            <a:ext cx="6096000" cy="6210300"/>
          </a:xfrm>
          <a:prstGeom prst="rect">
            <a:avLst/>
          </a:prstGeom>
        </p:spPr>
      </p:pic>
    </p:spTree>
    <p:custDataLst>
      <p:tags r:id="rId1"/>
    </p:custDataLst>
    <p:extLst>
      <p:ext uri="{BB962C8B-B14F-4D97-AF65-F5344CB8AC3E}">
        <p14:creationId xmlns:p14="http://schemas.microsoft.com/office/powerpoint/2010/main" val="1807684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09A35-4F71-8540-BFA4-F1C458F46F18}"/>
              </a:ext>
            </a:extLst>
          </p:cNvPr>
          <p:cNvSpPr>
            <a:spLocks noGrp="1"/>
          </p:cNvSpPr>
          <p:nvPr>
            <p:ph type="title"/>
          </p:nvPr>
        </p:nvSpPr>
        <p:spPr>
          <a:xfrm>
            <a:off x="277934" y="295773"/>
            <a:ext cx="7835919" cy="649224"/>
          </a:xfrm>
        </p:spPr>
        <p:txBody>
          <a:bodyPr/>
          <a:lstStyle/>
          <a:p>
            <a:r>
              <a:rPr lang="en-US" dirty="0"/>
              <a:t>Who are Toastmasters members?</a:t>
            </a:r>
          </a:p>
        </p:txBody>
      </p:sp>
      <p:graphicFrame>
        <p:nvGraphicFramePr>
          <p:cNvPr id="3" name="Chart 2">
            <a:extLst>
              <a:ext uri="{FF2B5EF4-FFF2-40B4-BE49-F238E27FC236}">
                <a16:creationId xmlns:a16="http://schemas.microsoft.com/office/drawing/2014/main" id="{9A668683-B20A-9DF9-A01A-153A45AF226E}"/>
              </a:ext>
            </a:extLst>
          </p:cNvPr>
          <p:cNvGraphicFramePr/>
          <p:nvPr>
            <p:extLst>
              <p:ext uri="{D42A27DB-BD31-4B8C-83A1-F6EECF244321}">
                <p14:modId xmlns:p14="http://schemas.microsoft.com/office/powerpoint/2010/main" val="4033500516"/>
              </p:ext>
            </p:extLst>
          </p:nvPr>
        </p:nvGraphicFramePr>
        <p:xfrm>
          <a:off x="277934" y="1299409"/>
          <a:ext cx="5680327" cy="41388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62CD7000-1CF8-2A7C-BCB9-9E4FC3573AA4}"/>
              </a:ext>
            </a:extLst>
          </p:cNvPr>
          <p:cNvGraphicFramePr/>
          <p:nvPr>
            <p:extLst>
              <p:ext uri="{D42A27DB-BD31-4B8C-83A1-F6EECF244321}">
                <p14:modId xmlns:p14="http://schemas.microsoft.com/office/powerpoint/2010/main" val="498725849"/>
              </p:ext>
            </p:extLst>
          </p:nvPr>
        </p:nvGraphicFramePr>
        <p:xfrm>
          <a:off x="5651215" y="1092646"/>
          <a:ext cx="6226583" cy="450203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D0655042-4994-9B93-D5ED-E0CCCCF15632}"/>
              </a:ext>
            </a:extLst>
          </p:cNvPr>
          <p:cNvSpPr txBox="1"/>
          <p:nvPr/>
        </p:nvSpPr>
        <p:spPr>
          <a:xfrm>
            <a:off x="1907958" y="5502442"/>
            <a:ext cx="2420278" cy="369332"/>
          </a:xfrm>
          <a:prstGeom prst="rect">
            <a:avLst/>
          </a:prstGeom>
          <a:noFill/>
        </p:spPr>
        <p:txBody>
          <a:bodyPr wrap="none" rtlCol="0">
            <a:spAutoFit/>
          </a:bodyPr>
          <a:lstStyle/>
          <a:p>
            <a:r>
              <a:rPr lang="en-US" b="1" dirty="0">
                <a:solidFill>
                  <a:srgbClr val="F7A81B"/>
                </a:solidFill>
              </a:rPr>
              <a:t>(Average 49.1 years)</a:t>
            </a:r>
          </a:p>
        </p:txBody>
      </p:sp>
    </p:spTree>
    <p:custDataLst>
      <p:tags r:id="rId1"/>
    </p:custDataLst>
    <p:extLst>
      <p:ext uri="{BB962C8B-B14F-4D97-AF65-F5344CB8AC3E}">
        <p14:creationId xmlns:p14="http://schemas.microsoft.com/office/powerpoint/2010/main" val="2529049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 giving a speech at a Toastmasters club meeting">
            <a:extLst>
              <a:ext uri="{FF2B5EF4-FFF2-40B4-BE49-F238E27FC236}">
                <a16:creationId xmlns:a16="http://schemas.microsoft.com/office/drawing/2014/main" id="{404748B2-796B-BB47-BE8D-70C6EB685ED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24" y="0"/>
            <a:ext cx="12194824" cy="6215743"/>
          </a:xfrm>
          <a:prstGeom prst="rect">
            <a:avLst/>
          </a:prstGeom>
        </p:spPr>
      </p:pic>
      <p:sp>
        <p:nvSpPr>
          <p:cNvPr id="10" name="Rectangle 9">
            <a:extLst>
              <a:ext uri="{FF2B5EF4-FFF2-40B4-BE49-F238E27FC236}">
                <a16:creationId xmlns:a16="http://schemas.microsoft.com/office/drawing/2014/main" id="{34CF912E-0762-0943-86B6-B1674AB2CFFA}"/>
              </a:ext>
            </a:extLst>
          </p:cNvPr>
          <p:cNvSpPr/>
          <p:nvPr/>
        </p:nvSpPr>
        <p:spPr>
          <a:xfrm>
            <a:off x="0" y="-2"/>
            <a:ext cx="5741043" cy="6215745"/>
          </a:xfrm>
          <a:prstGeom prst="rect">
            <a:avLst/>
          </a:prstGeom>
          <a:gradFill flip="none" rotWithShape="1">
            <a:gsLst>
              <a:gs pos="20000">
                <a:schemeClr val="accent1">
                  <a:lumMod val="5000"/>
                  <a:lumOff val="95000"/>
                  <a:alpha val="87000"/>
                </a:schemeClr>
              </a:gs>
              <a:gs pos="73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D0BE9F2-1C20-0E44-B351-57BD4541ECDB}"/>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4" name="Title 8">
            <a:extLst>
              <a:ext uri="{FF2B5EF4-FFF2-40B4-BE49-F238E27FC236}">
                <a16:creationId xmlns:a16="http://schemas.microsoft.com/office/drawing/2014/main" id="{533A7059-D237-A943-9520-FA62E77ABFA2}"/>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Club meetings</a:t>
            </a:r>
          </a:p>
        </p:txBody>
      </p:sp>
    </p:spTree>
    <p:custDataLst>
      <p:tags r:id="rId1"/>
    </p:custDataLst>
    <p:extLst>
      <p:ext uri="{BB962C8B-B14F-4D97-AF65-F5344CB8AC3E}">
        <p14:creationId xmlns:p14="http://schemas.microsoft.com/office/powerpoint/2010/main" val="3250298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ub applauses as man finishes his speech at a Toastmasters club meeting">
            <a:extLst>
              <a:ext uri="{FF2B5EF4-FFF2-40B4-BE49-F238E27FC236}">
                <a16:creationId xmlns:a16="http://schemas.microsoft.com/office/drawing/2014/main" id="{95DDAE71-621E-F448-A394-9EF598A6D9C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2000" cy="6223000"/>
          </a:xfrm>
          <a:prstGeom prst="rect">
            <a:avLst/>
          </a:prstGeom>
        </p:spPr>
      </p:pic>
      <p:sp>
        <p:nvSpPr>
          <p:cNvPr id="11" name="Rectangle 10">
            <a:extLst>
              <a:ext uri="{FF2B5EF4-FFF2-40B4-BE49-F238E27FC236}">
                <a16:creationId xmlns:a16="http://schemas.microsoft.com/office/drawing/2014/main" id="{70CDCFAA-C664-EE4E-BBD6-F2E5CBA0E620}"/>
              </a:ext>
            </a:extLst>
          </p:cNvPr>
          <p:cNvSpPr/>
          <p:nvPr/>
        </p:nvSpPr>
        <p:spPr>
          <a:xfrm>
            <a:off x="0" y="-2"/>
            <a:ext cx="7226300" cy="6223002"/>
          </a:xfrm>
          <a:prstGeom prst="rect">
            <a:avLst/>
          </a:prstGeom>
          <a:gradFill flip="none" rotWithShape="1">
            <a:gsLst>
              <a:gs pos="20000">
                <a:schemeClr val="accent1">
                  <a:lumMod val="5000"/>
                  <a:lumOff val="95000"/>
                  <a:alpha val="86000"/>
                </a:schemeClr>
              </a:gs>
              <a:gs pos="73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7E97333-EB54-5641-A5D6-6CFAD824549B}"/>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3" name="Title 8">
            <a:extLst>
              <a:ext uri="{FF2B5EF4-FFF2-40B4-BE49-F238E27FC236}">
                <a16:creationId xmlns:a16="http://schemas.microsoft.com/office/drawing/2014/main" id="{72E2D161-1FE3-AB4B-9E5E-C8DEB683DC91}"/>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Practice</a:t>
            </a:r>
          </a:p>
        </p:txBody>
      </p:sp>
    </p:spTree>
    <p:custDataLst>
      <p:tags r:id="rId1"/>
    </p:custDataLst>
    <p:extLst>
      <p:ext uri="{BB962C8B-B14F-4D97-AF65-F5344CB8AC3E}">
        <p14:creationId xmlns:p14="http://schemas.microsoft.com/office/powerpoint/2010/main" val="11722805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D9B6-EB4B-604F-85DF-7C5000D8489B}"/>
              </a:ext>
            </a:extLst>
          </p:cNvPr>
          <p:cNvSpPr>
            <a:spLocks noGrp="1"/>
          </p:cNvSpPr>
          <p:nvPr>
            <p:ph type="title"/>
          </p:nvPr>
        </p:nvSpPr>
        <p:spPr/>
        <p:txBody>
          <a:bodyPr/>
          <a:lstStyle/>
          <a:p>
            <a:r>
              <a:rPr lang="en-US" dirty="0"/>
              <a:t>Feedback</a:t>
            </a:r>
          </a:p>
        </p:txBody>
      </p:sp>
      <p:pic>
        <p:nvPicPr>
          <p:cNvPr id="5" name="Picture 5" descr="Two people sitting at a table&#10;&#10;">
            <a:extLst>
              <a:ext uri="{FF2B5EF4-FFF2-40B4-BE49-F238E27FC236}">
                <a16:creationId xmlns:a16="http://schemas.microsoft.com/office/drawing/2014/main" id="{8DA35A0E-0393-4B99-8C19-DC101D68D328}"/>
              </a:ext>
            </a:extLst>
          </p:cNvPr>
          <p:cNvPicPr>
            <a:picLocks noGrp="1" noChangeAspect="1"/>
          </p:cNvPicPr>
          <p:nvPr>
            <p:ph sz="half" idx="1"/>
          </p:nvPr>
        </p:nvPicPr>
        <p:blipFill rotWithShape="1">
          <a:blip r:embed="rId4">
            <a:extLst>
              <a:ext uri="{28A0092B-C50C-407E-A947-70E740481C1C}">
                <a14:useLocalDpi xmlns:a14="http://schemas.microsoft.com/office/drawing/2010/main"/>
              </a:ext>
            </a:extLst>
          </a:blip>
          <a:srcRect/>
          <a:stretch/>
        </p:blipFill>
        <p:spPr>
          <a:xfrm>
            <a:off x="6095999" y="0"/>
            <a:ext cx="6096001" cy="6225182"/>
          </a:xfrm>
        </p:spPr>
      </p:pic>
      <p:sp>
        <p:nvSpPr>
          <p:cNvPr id="3" name="Text Placeholder 2">
            <a:extLst>
              <a:ext uri="{FF2B5EF4-FFF2-40B4-BE49-F238E27FC236}">
                <a16:creationId xmlns:a16="http://schemas.microsoft.com/office/drawing/2014/main" id="{E2615390-5D69-074D-9D61-6BFE12602D54}"/>
              </a:ext>
            </a:extLst>
          </p:cNvPr>
          <p:cNvSpPr>
            <a:spLocks noGrp="1"/>
          </p:cNvSpPr>
          <p:nvPr>
            <p:ph sz="half" idx="2"/>
          </p:nvPr>
        </p:nvSpPr>
        <p:spPr>
          <a:xfrm>
            <a:off x="278275" y="1535081"/>
            <a:ext cx="5638800" cy="4332319"/>
          </a:xfrm>
        </p:spPr>
        <p:txBody>
          <a:bodyPr/>
          <a:lstStyle/>
          <a:p>
            <a:r>
              <a:rPr lang="en-US" dirty="0"/>
              <a:t>Receiving and giving feedback are both valuable skills.</a:t>
            </a:r>
          </a:p>
        </p:txBody>
      </p:sp>
    </p:spTree>
    <p:custDataLst>
      <p:tags r:id="rId1"/>
    </p:custDataLst>
    <p:extLst>
      <p:ext uri="{BB962C8B-B14F-4D97-AF65-F5344CB8AC3E}">
        <p14:creationId xmlns:p14="http://schemas.microsoft.com/office/powerpoint/2010/main" val="394722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A41466D-CAA7-1646-8A0B-738EC8B151D6}"/>
              </a:ext>
            </a:extLst>
          </p:cNvPr>
          <p:cNvSpPr>
            <a:spLocks noGrp="1"/>
          </p:cNvSpPr>
          <p:nvPr>
            <p:ph type="pic" sz="quarter" idx="10"/>
          </p:nvPr>
        </p:nvSpPr>
        <p:spPr/>
        <p:txBody>
          <a:bodyPr/>
          <a:lstStyle/>
          <a:p>
            <a:endParaRPr lang="en-US"/>
          </a:p>
        </p:txBody>
      </p:sp>
      <p:pic>
        <p:nvPicPr>
          <p:cNvPr id="5" name="Picture 5" descr="Woman with microphone speaking on stage">
            <a:extLst>
              <a:ext uri="{FF2B5EF4-FFF2-40B4-BE49-F238E27FC236}">
                <a16:creationId xmlns:a16="http://schemas.microsoft.com/office/drawing/2014/main" id="{23331203-333B-4A25-8D24-DD78C6D96105}"/>
              </a:ext>
            </a:extLst>
          </p:cNvPr>
          <p:cNvPicPr>
            <a:picLocks noChangeAspect="1"/>
          </p:cNvPicPr>
          <p:nvPr/>
        </p:nvPicPr>
        <p:blipFill rotWithShape="1">
          <a:blip r:embed="rId4">
            <a:extLst>
              <a:ext uri="{28A0092B-C50C-407E-A947-70E740481C1C}">
                <a14:useLocalDpi xmlns:a14="http://schemas.microsoft.com/office/drawing/2010/main"/>
              </a:ext>
            </a:extLst>
          </a:blip>
          <a:srcRect l="-1" r="-1"/>
          <a:stretch/>
        </p:blipFill>
        <p:spPr>
          <a:xfrm flipH="1">
            <a:off x="0" y="0"/>
            <a:ext cx="12191999" cy="6215605"/>
          </a:xfrm>
          <a:prstGeom prst="rect">
            <a:avLst/>
          </a:prstGeom>
        </p:spPr>
      </p:pic>
      <p:sp>
        <p:nvSpPr>
          <p:cNvPr id="10" name="Rectangle 9">
            <a:extLst>
              <a:ext uri="{FF2B5EF4-FFF2-40B4-BE49-F238E27FC236}">
                <a16:creationId xmlns:a16="http://schemas.microsoft.com/office/drawing/2014/main" id="{49EEE29E-55AF-064F-A418-47E612BA7F13}"/>
              </a:ext>
            </a:extLst>
          </p:cNvPr>
          <p:cNvSpPr/>
          <p:nvPr/>
        </p:nvSpPr>
        <p:spPr>
          <a:xfrm>
            <a:off x="-1" y="-2"/>
            <a:ext cx="8229601" cy="6238755"/>
          </a:xfrm>
          <a:prstGeom prst="rect">
            <a:avLst/>
          </a:prstGeom>
          <a:gradFill flip="none" rotWithShape="1">
            <a:gsLst>
              <a:gs pos="14000">
                <a:schemeClr val="accent1">
                  <a:lumMod val="5000"/>
                  <a:lumOff val="95000"/>
                </a:schemeClr>
              </a:gs>
              <a:gs pos="72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0A1D18C-F618-9D4B-89E0-857BC650D033}"/>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5" name="Title 8">
            <a:extLst>
              <a:ext uri="{FF2B5EF4-FFF2-40B4-BE49-F238E27FC236}">
                <a16:creationId xmlns:a16="http://schemas.microsoft.com/office/drawing/2014/main" id="{BE4CD0FE-004A-9F4C-B457-5DE6E4B06775}"/>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Proven results</a:t>
            </a:r>
          </a:p>
        </p:txBody>
      </p:sp>
      <p:sp>
        <p:nvSpPr>
          <p:cNvPr id="16" name="Text Placeholder 2">
            <a:extLst>
              <a:ext uri="{FF2B5EF4-FFF2-40B4-BE49-F238E27FC236}">
                <a16:creationId xmlns:a16="http://schemas.microsoft.com/office/drawing/2014/main" id="{FBA8F6CB-87CE-C946-8748-036693EA0654}"/>
              </a:ext>
            </a:extLst>
          </p:cNvPr>
          <p:cNvSpPr txBox="1">
            <a:spLocks/>
          </p:cNvSpPr>
          <p:nvPr/>
        </p:nvSpPr>
        <p:spPr>
          <a:xfrm>
            <a:off x="278275" y="1535081"/>
            <a:ext cx="5638800" cy="4332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t>Accomplished speakers</a:t>
            </a:r>
          </a:p>
          <a:p>
            <a:pPr fontAlgn="auto">
              <a:spcAft>
                <a:spcPts val="0"/>
              </a:spcAft>
            </a:pPr>
            <a:r>
              <a:rPr lang="en-US" dirty="0"/>
              <a:t>Confident leaders</a:t>
            </a:r>
          </a:p>
          <a:p>
            <a:pPr fontAlgn="auto">
              <a:spcAft>
                <a:spcPts val="0"/>
              </a:spcAft>
            </a:pPr>
            <a:r>
              <a:rPr lang="en-US" dirty="0"/>
              <a:t>New skillsets</a:t>
            </a:r>
          </a:p>
        </p:txBody>
      </p:sp>
    </p:spTree>
    <p:custDataLst>
      <p:tags r:id="rId1"/>
    </p:custDataLst>
    <p:extLst>
      <p:ext uri="{BB962C8B-B14F-4D97-AF65-F5344CB8AC3E}">
        <p14:creationId xmlns:p14="http://schemas.microsoft.com/office/powerpoint/2010/main" val="2849144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6976B269-8408-FB44-968A-C4604BD4EF3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a:ext>
            </a:extLst>
          </a:blip>
          <a:srcRect l="-2"/>
          <a:stretch/>
        </p:blipFill>
        <p:spPr>
          <a:xfrm>
            <a:off x="-1" y="0"/>
            <a:ext cx="12192001" cy="6217920"/>
          </a:xfrm>
        </p:spPr>
      </p:pic>
      <p:sp>
        <p:nvSpPr>
          <p:cNvPr id="63" name="Rectangle 62">
            <a:extLst>
              <a:ext uri="{FF2B5EF4-FFF2-40B4-BE49-F238E27FC236}">
                <a16:creationId xmlns:a16="http://schemas.microsoft.com/office/drawing/2014/main" id="{26A13D5B-0A82-EE45-81CF-E32908E9A0F7}"/>
              </a:ext>
              <a:ext uri="{C183D7F6-B498-43B3-948B-1728B52AA6E4}">
                <adec:decorative xmlns:adec="http://schemas.microsoft.com/office/drawing/2017/decorative" val="1"/>
              </a:ext>
            </a:extLst>
          </p:cNvPr>
          <p:cNvSpPr/>
          <p:nvPr/>
        </p:nvSpPr>
        <p:spPr>
          <a:xfrm>
            <a:off x="0" y="0"/>
            <a:ext cx="12192000" cy="6235700"/>
          </a:xfrm>
          <a:prstGeom prst="rect">
            <a:avLst/>
          </a:prstGeom>
          <a:gradFill>
            <a:gsLst>
              <a:gs pos="14000">
                <a:schemeClr val="accent1">
                  <a:lumMod val="5000"/>
                  <a:lumOff val="95000"/>
                  <a:alpha val="89000"/>
                </a:schemeClr>
              </a:gs>
              <a:gs pos="100000">
                <a:schemeClr val="bg1">
                  <a:alpha val="54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5">
            <a:extLst>
              <a:ext uri="{FF2B5EF4-FFF2-40B4-BE49-F238E27FC236}">
                <a16:creationId xmlns:a16="http://schemas.microsoft.com/office/drawing/2014/main" id="{265D92F8-0D73-6E44-AAA6-3B18DF5B57B7}"/>
              </a:ext>
            </a:extLst>
          </p:cNvPr>
          <p:cNvSpPr txBox="1">
            <a:spLocks/>
          </p:cNvSpPr>
          <p:nvPr/>
        </p:nvSpPr>
        <p:spPr>
          <a:xfrm>
            <a:off x="1233845" y="3442063"/>
            <a:ext cx="3154680" cy="35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The </a:t>
            </a:r>
            <a:r>
              <a:rPr lang="en-US" sz="2400" b="1" dirty="0">
                <a:solidFill>
                  <a:srgbClr val="444444"/>
                </a:solidFill>
                <a:latin typeface="+mj-lt"/>
              </a:rPr>
              <a:t>Alliance</a:t>
            </a:r>
            <a:endParaRPr lang="en-US" sz="2000" b="1" dirty="0">
              <a:latin typeface="+mj-lt"/>
            </a:endParaRPr>
          </a:p>
        </p:txBody>
      </p:sp>
      <p:grpSp>
        <p:nvGrpSpPr>
          <p:cNvPr id="46" name="Group 45" descr="Shaking hands icon">
            <a:extLst>
              <a:ext uri="{FF2B5EF4-FFF2-40B4-BE49-F238E27FC236}">
                <a16:creationId xmlns:a16="http://schemas.microsoft.com/office/drawing/2014/main" id="{6126FA22-312E-1043-AFB6-210CBD2511BF}"/>
              </a:ext>
            </a:extLst>
          </p:cNvPr>
          <p:cNvGrpSpPr/>
          <p:nvPr/>
        </p:nvGrpSpPr>
        <p:grpSpPr>
          <a:xfrm>
            <a:off x="2210280" y="2095964"/>
            <a:ext cx="1201811" cy="1201811"/>
            <a:chOff x="1687274" y="1527558"/>
            <a:chExt cx="1045053" cy="1045053"/>
          </a:xfrm>
        </p:grpSpPr>
        <p:sp>
          <p:nvSpPr>
            <p:cNvPr id="47" name="Oval 46" descr="Right click &gt; insert &gt; icon&#10;">
              <a:extLst>
                <a:ext uri="{FF2B5EF4-FFF2-40B4-BE49-F238E27FC236}">
                  <a16:creationId xmlns:a16="http://schemas.microsoft.com/office/drawing/2014/main" id="{4EB131DC-DFD4-3F49-AECD-DD29B1B0411B}"/>
                </a:ext>
              </a:extLst>
            </p:cNvPr>
            <p:cNvSpPr/>
            <p:nvPr/>
          </p:nvSpPr>
          <p:spPr>
            <a:xfrm>
              <a:off x="16872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11" descr="Handshake">
              <a:extLst>
                <a:ext uri="{FF2B5EF4-FFF2-40B4-BE49-F238E27FC236}">
                  <a16:creationId xmlns:a16="http://schemas.microsoft.com/office/drawing/2014/main" id="{0791670C-45A5-344B-86A1-DE9FEAB81D6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76425" y="1741484"/>
              <a:ext cx="666751" cy="666751"/>
            </a:xfrm>
            <a:prstGeom prst="rect">
              <a:avLst/>
            </a:prstGeom>
          </p:spPr>
        </p:pic>
      </p:grpSp>
      <p:grpSp>
        <p:nvGrpSpPr>
          <p:cNvPr id="49" name="Group 48" descr="Gears icon">
            <a:extLst>
              <a:ext uri="{FF2B5EF4-FFF2-40B4-BE49-F238E27FC236}">
                <a16:creationId xmlns:a16="http://schemas.microsoft.com/office/drawing/2014/main" id="{1E94D6F6-AA28-B445-B3FC-51B4551C33CF}"/>
              </a:ext>
            </a:extLst>
          </p:cNvPr>
          <p:cNvGrpSpPr/>
          <p:nvPr/>
        </p:nvGrpSpPr>
        <p:grpSpPr>
          <a:xfrm>
            <a:off x="5508160" y="2095964"/>
            <a:ext cx="1201811" cy="1201811"/>
            <a:chOff x="5573474" y="1527558"/>
            <a:chExt cx="1045053" cy="1045053"/>
          </a:xfrm>
        </p:grpSpPr>
        <p:sp>
          <p:nvSpPr>
            <p:cNvPr id="50" name="Oval 49" descr="Right click &gt; insert &gt; icon&#10;">
              <a:extLst>
                <a:ext uri="{FF2B5EF4-FFF2-40B4-BE49-F238E27FC236}">
                  <a16:creationId xmlns:a16="http://schemas.microsoft.com/office/drawing/2014/main" id="{B0504FB0-3E79-4C48-972D-20DC52805896}"/>
                </a:ext>
              </a:extLst>
            </p:cNvPr>
            <p:cNvSpPr/>
            <p:nvPr/>
          </p:nvSpPr>
          <p:spPr>
            <a:xfrm>
              <a:off x="55734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11" descr="Books">
              <a:extLst>
                <a:ext uri="{FF2B5EF4-FFF2-40B4-BE49-F238E27FC236}">
                  <a16:creationId xmlns:a16="http://schemas.microsoft.com/office/drawing/2014/main" id="{CB17B7A7-498A-7142-B8CB-806A7E342C0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18327" y="1777532"/>
              <a:ext cx="570898" cy="570898"/>
            </a:xfrm>
            <a:prstGeom prst="rect">
              <a:avLst/>
            </a:prstGeom>
          </p:spPr>
        </p:pic>
      </p:grpSp>
      <p:sp>
        <p:nvSpPr>
          <p:cNvPr id="55" name="Text Placeholder 5">
            <a:extLst>
              <a:ext uri="{FF2B5EF4-FFF2-40B4-BE49-F238E27FC236}">
                <a16:creationId xmlns:a16="http://schemas.microsoft.com/office/drawing/2014/main" id="{745A01C9-85A7-8748-80F1-82A917BB3EB4}"/>
              </a:ext>
            </a:extLst>
          </p:cNvPr>
          <p:cNvSpPr txBox="1">
            <a:spLocks/>
          </p:cNvSpPr>
          <p:nvPr/>
        </p:nvSpPr>
        <p:spPr>
          <a:xfrm>
            <a:off x="4540667" y="3442063"/>
            <a:ext cx="3154680" cy="35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400" b="1" dirty="0">
                <a:solidFill>
                  <a:srgbClr val="444444"/>
                </a:solidFill>
                <a:latin typeface="+mj-lt"/>
              </a:rPr>
              <a:t>Learn More</a:t>
            </a:r>
            <a:endParaRPr lang="en-US" sz="2400" b="1" dirty="0">
              <a:latin typeface="+mj-lt"/>
            </a:endParaRPr>
          </a:p>
        </p:txBody>
      </p:sp>
      <p:grpSp>
        <p:nvGrpSpPr>
          <p:cNvPr id="52" name="Group 51" descr="Brainstorm icon">
            <a:extLst>
              <a:ext uri="{FF2B5EF4-FFF2-40B4-BE49-F238E27FC236}">
                <a16:creationId xmlns:a16="http://schemas.microsoft.com/office/drawing/2014/main" id="{1042CD55-2068-AF47-9BDD-850DCA73AE8B}"/>
              </a:ext>
            </a:extLst>
          </p:cNvPr>
          <p:cNvGrpSpPr/>
          <p:nvPr/>
        </p:nvGrpSpPr>
        <p:grpSpPr>
          <a:xfrm>
            <a:off x="8806039" y="2095964"/>
            <a:ext cx="1201811" cy="1201811"/>
            <a:chOff x="9459674" y="1527558"/>
            <a:chExt cx="1045053" cy="1045053"/>
          </a:xfrm>
        </p:grpSpPr>
        <p:sp>
          <p:nvSpPr>
            <p:cNvPr id="53" name="Oval 52" descr="Right click &gt; insert &gt; icon&#10;">
              <a:extLst>
                <a:ext uri="{FF2B5EF4-FFF2-40B4-BE49-F238E27FC236}">
                  <a16:creationId xmlns:a16="http://schemas.microsoft.com/office/drawing/2014/main" id="{17F8E3E4-3A9D-9341-A7BE-BEAA7BBFD284}"/>
                </a:ext>
              </a:extLst>
            </p:cNvPr>
            <p:cNvSpPr/>
            <p:nvPr/>
          </p:nvSpPr>
          <p:spPr>
            <a:xfrm>
              <a:off x="94596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11" descr="Cheers">
              <a:extLst>
                <a:ext uri="{FF2B5EF4-FFF2-40B4-BE49-F238E27FC236}">
                  <a16:creationId xmlns:a16="http://schemas.microsoft.com/office/drawing/2014/main" id="{3DBA2F3D-366E-834D-AB91-0314DC30E78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37250" y="1737968"/>
              <a:ext cx="666751" cy="666751"/>
            </a:xfrm>
            <a:prstGeom prst="rect">
              <a:avLst/>
            </a:prstGeom>
          </p:spPr>
        </p:pic>
      </p:grpSp>
      <p:sp>
        <p:nvSpPr>
          <p:cNvPr id="56" name="Text Placeholder 5">
            <a:extLst>
              <a:ext uri="{FF2B5EF4-FFF2-40B4-BE49-F238E27FC236}">
                <a16:creationId xmlns:a16="http://schemas.microsoft.com/office/drawing/2014/main" id="{2FE731A6-BD32-7F42-BFA3-F6E45675A5D3}"/>
              </a:ext>
            </a:extLst>
          </p:cNvPr>
          <p:cNvSpPr txBox="1">
            <a:spLocks/>
          </p:cNvSpPr>
          <p:nvPr/>
        </p:nvSpPr>
        <p:spPr>
          <a:xfrm>
            <a:off x="7816293" y="3442063"/>
            <a:ext cx="3154680" cy="35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Get </a:t>
            </a:r>
            <a:r>
              <a:rPr lang="en-US" sz="2400" b="1" dirty="0">
                <a:solidFill>
                  <a:srgbClr val="444444"/>
                </a:solidFill>
                <a:latin typeface="+mj-lt"/>
              </a:rPr>
              <a:t>Involved</a:t>
            </a:r>
            <a:endParaRPr lang="en-US" sz="2000" b="1" dirty="0">
              <a:latin typeface="+mj-lt"/>
            </a:endParaRPr>
          </a:p>
        </p:txBody>
      </p:sp>
    </p:spTree>
    <p:custDataLst>
      <p:tags r:id="rId1"/>
    </p:custDataLst>
    <p:extLst>
      <p:ext uri="{BB962C8B-B14F-4D97-AF65-F5344CB8AC3E}">
        <p14:creationId xmlns:p14="http://schemas.microsoft.com/office/powerpoint/2010/main" val="1396079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1026" name="Picture 2">
            <a:extLst>
              <a:ext uri="{FF2B5EF4-FFF2-40B4-BE49-F238E27FC236}">
                <a16:creationId xmlns:a16="http://schemas.microsoft.com/office/drawing/2014/main" id="{B04EE757-F997-4D05-A259-346524A802B0}"/>
              </a:ext>
            </a:extLst>
          </p:cNvPr>
          <p:cNvPicPr>
            <a:picLocks noChangeAspect="1" noChangeArrowheads="1"/>
          </p:cNvPicPr>
          <p:nvPr/>
        </p:nvPicPr>
        <p:blipFill>
          <a:blip r:embed="rId4"/>
          <a:srcRect t="7348" b="7348"/>
          <a:stretch/>
        </p:blipFill>
        <p:spPr bwMode="auto">
          <a:xfrm>
            <a:off x="-493496" y="1"/>
            <a:ext cx="127590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Google Shape;207;p28"/>
          <p:cNvSpPr txBox="1"/>
          <p:nvPr/>
        </p:nvSpPr>
        <p:spPr>
          <a:xfrm>
            <a:off x="416688" y="216061"/>
            <a:ext cx="5509549" cy="697627"/>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en-US" sz="3733" b="1" dirty="0">
                <a:solidFill>
                  <a:schemeClr val="dk1"/>
                </a:solidFill>
                <a:latin typeface="Arial"/>
                <a:ea typeface="Arial"/>
                <a:cs typeface="Arial"/>
                <a:sym typeface="Arial"/>
              </a:rPr>
              <a:t>Worldwide presence</a:t>
            </a:r>
            <a:endParaRPr dirty="0"/>
          </a:p>
        </p:txBody>
      </p:sp>
      <p:cxnSp>
        <p:nvCxnSpPr>
          <p:cNvPr id="208" name="Google Shape;208;p28"/>
          <p:cNvCxnSpPr/>
          <p:nvPr/>
        </p:nvCxnSpPr>
        <p:spPr>
          <a:xfrm>
            <a:off x="571018" y="1064872"/>
            <a:ext cx="1728487" cy="0"/>
          </a:xfrm>
          <a:prstGeom prst="straightConnector1">
            <a:avLst/>
          </a:prstGeom>
          <a:noFill/>
          <a:ln w="38100" cap="flat" cmpd="sng">
            <a:solidFill>
              <a:schemeClr val="accent4"/>
            </a:solidFill>
            <a:prstDash val="solid"/>
            <a:miter lim="800000"/>
            <a:headEnd type="none" w="sm" len="sm"/>
            <a:tailEnd type="none" w="sm" len="sm"/>
          </a:ln>
        </p:spPr>
      </p:cxnSp>
    </p:spTree>
    <p:custDataLst>
      <p:tags r:id="rId1"/>
    </p:custDataLst>
    <p:extLst>
      <p:ext uri="{BB962C8B-B14F-4D97-AF65-F5344CB8AC3E}">
        <p14:creationId xmlns:p14="http://schemas.microsoft.com/office/powerpoint/2010/main" val="12448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Cheers">
            <a:extLst>
              <a:ext uri="{FF2B5EF4-FFF2-40B4-BE49-F238E27FC236}">
                <a16:creationId xmlns:a16="http://schemas.microsoft.com/office/drawing/2014/main" id="{E653B090-9DFF-E241-807D-B0D1ED15390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09678" y="81022"/>
            <a:ext cx="6111433" cy="6111433"/>
          </a:xfrm>
          <a:prstGeom prst="rect">
            <a:avLst/>
          </a:prstGeom>
        </p:spPr>
      </p:pic>
      <p:sp>
        <p:nvSpPr>
          <p:cNvPr id="2" name="Title 1">
            <a:extLst>
              <a:ext uri="{FF2B5EF4-FFF2-40B4-BE49-F238E27FC236}">
                <a16:creationId xmlns:a16="http://schemas.microsoft.com/office/drawing/2014/main" id="{FC3A7744-C273-7E4A-B1E8-CADD2E683CAC}"/>
              </a:ext>
            </a:extLst>
          </p:cNvPr>
          <p:cNvSpPr>
            <a:spLocks noGrp="1"/>
          </p:cNvSpPr>
          <p:nvPr>
            <p:ph type="ctrTitle"/>
          </p:nvPr>
        </p:nvSpPr>
        <p:spPr>
          <a:xfrm>
            <a:off x="1524000" y="2743490"/>
            <a:ext cx="9144000" cy="731520"/>
          </a:xfrm>
        </p:spPr>
        <p:txBody>
          <a:bodyPr>
            <a:normAutofit fontScale="90000"/>
          </a:bodyPr>
          <a:lstStyle/>
          <a:p>
            <a:r>
              <a:rPr lang="en-US" dirty="0">
                <a:solidFill>
                  <a:schemeClr val="tx1"/>
                </a:solidFill>
              </a:rPr>
              <a:t>Get Involved</a:t>
            </a:r>
          </a:p>
        </p:txBody>
      </p:sp>
    </p:spTree>
    <p:custDataLst>
      <p:tags r:id="rId1"/>
    </p:custDataLst>
    <p:extLst>
      <p:ext uri="{BB962C8B-B14F-4D97-AF65-F5344CB8AC3E}">
        <p14:creationId xmlns:p14="http://schemas.microsoft.com/office/powerpoint/2010/main" val="4015878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A010B1-890B-D54D-8189-94E09A0613C0}"/>
              </a:ext>
            </a:extLst>
          </p:cNvPr>
          <p:cNvSpPr>
            <a:spLocks noGrp="1"/>
          </p:cNvSpPr>
          <p:nvPr>
            <p:ph type="title"/>
          </p:nvPr>
        </p:nvSpPr>
        <p:spPr/>
        <p:txBody>
          <a:bodyPr/>
          <a:lstStyle/>
          <a:p>
            <a:r>
              <a:rPr lang="en-US" dirty="0"/>
              <a:t>Reach out</a:t>
            </a:r>
          </a:p>
        </p:txBody>
      </p:sp>
      <p:sp>
        <p:nvSpPr>
          <p:cNvPr id="2" name="Content Placeholder 1">
            <a:extLst>
              <a:ext uri="{FF2B5EF4-FFF2-40B4-BE49-F238E27FC236}">
                <a16:creationId xmlns:a16="http://schemas.microsoft.com/office/drawing/2014/main" id="{CBC321BF-76D9-324D-8465-7258325FC048}"/>
              </a:ext>
            </a:extLst>
          </p:cNvPr>
          <p:cNvSpPr>
            <a:spLocks noGrp="1"/>
          </p:cNvSpPr>
          <p:nvPr>
            <p:ph sz="half" idx="1"/>
          </p:nvPr>
        </p:nvSpPr>
        <p:spPr/>
        <p:txBody>
          <a:bodyPr vert="horz" lIns="91440" tIns="45720" rIns="91440" bIns="45720" rtlCol="0" anchor="t">
            <a:noAutofit/>
          </a:bodyPr>
          <a:lstStyle/>
          <a:p>
            <a:pPr>
              <a:spcBef>
                <a:spcPts val="3000"/>
              </a:spcBef>
            </a:pPr>
            <a:r>
              <a:rPr lang="en-US" dirty="0">
                <a:latin typeface="Arial"/>
                <a:cs typeface="Arial"/>
              </a:rPr>
              <a:t>Ask if you can attend your local Toastmasters club meeting</a:t>
            </a:r>
          </a:p>
          <a:p>
            <a:pPr>
              <a:spcBef>
                <a:spcPts val="3000"/>
              </a:spcBef>
            </a:pPr>
            <a:r>
              <a:rPr lang="en-US" dirty="0">
                <a:latin typeface="Arial"/>
                <a:cs typeface="Arial"/>
              </a:rPr>
              <a:t>Welcome a Toastmaster who visits your Rotary or </a:t>
            </a:r>
            <a:r>
              <a:rPr lang="en-US" dirty="0"/>
              <a:t>Rotaract</a:t>
            </a:r>
            <a:r>
              <a:rPr lang="en-US" dirty="0">
                <a:latin typeface="Arial"/>
                <a:cs typeface="Arial"/>
              </a:rPr>
              <a:t> club meeting</a:t>
            </a:r>
            <a:endParaRPr lang="en-US" dirty="0"/>
          </a:p>
          <a:p>
            <a:pPr>
              <a:spcBef>
                <a:spcPts val="3000"/>
              </a:spcBef>
            </a:pPr>
            <a:r>
              <a:rPr lang="en-US" dirty="0">
                <a:latin typeface="Arial"/>
                <a:cs typeface="Arial"/>
              </a:rPr>
              <a:t>Invite a Toastmaster to be </a:t>
            </a:r>
            <a:br>
              <a:rPr lang="en-US" dirty="0">
                <a:latin typeface="Arial"/>
                <a:cs typeface="Arial"/>
              </a:rPr>
            </a:br>
            <a:r>
              <a:rPr lang="en-US" dirty="0">
                <a:latin typeface="Arial"/>
                <a:cs typeface="Arial"/>
              </a:rPr>
              <a:t>a guest speaker at your club meeting</a:t>
            </a:r>
          </a:p>
        </p:txBody>
      </p:sp>
      <p:pic>
        <p:nvPicPr>
          <p:cNvPr id="11" name="Picture 11" descr="Two women shaking hands">
            <a:extLst>
              <a:ext uri="{FF2B5EF4-FFF2-40B4-BE49-F238E27FC236}">
                <a16:creationId xmlns:a16="http://schemas.microsoft.com/office/drawing/2014/main" id="{D72D7376-23F1-4A2D-BCA4-641585AEE47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6666206" y="-1437"/>
            <a:ext cx="5525793" cy="6213977"/>
          </a:xfrm>
          <a:prstGeom prst="rect">
            <a:avLst/>
          </a:prstGeom>
        </p:spPr>
      </p:pic>
    </p:spTree>
    <p:custDataLst>
      <p:tags r:id="rId1"/>
    </p:custDataLst>
    <p:extLst>
      <p:ext uri="{BB962C8B-B14F-4D97-AF65-F5344CB8AC3E}">
        <p14:creationId xmlns:p14="http://schemas.microsoft.com/office/powerpoint/2010/main" val="3000497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n holding a microphone speaking">
            <a:extLst>
              <a:ext uri="{FF2B5EF4-FFF2-40B4-BE49-F238E27FC236}">
                <a16:creationId xmlns:a16="http://schemas.microsoft.com/office/drawing/2014/main" id="{D02E918C-33DC-4DAB-B288-383639A2B23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1" y="0"/>
            <a:ext cx="12191999" cy="6212541"/>
          </a:xfrm>
          <a:prstGeom prst="rect">
            <a:avLst/>
          </a:prstGeom>
        </p:spPr>
      </p:pic>
      <p:sp>
        <p:nvSpPr>
          <p:cNvPr id="9" name="Rectangle 8">
            <a:extLst>
              <a:ext uri="{FF2B5EF4-FFF2-40B4-BE49-F238E27FC236}">
                <a16:creationId xmlns:a16="http://schemas.microsoft.com/office/drawing/2014/main" id="{4FEE259E-FC13-8E44-81AF-37B3F8B9608B}"/>
              </a:ext>
            </a:extLst>
          </p:cNvPr>
          <p:cNvSpPr/>
          <p:nvPr/>
        </p:nvSpPr>
        <p:spPr>
          <a:xfrm>
            <a:off x="0" y="-2"/>
            <a:ext cx="9372600" cy="6212543"/>
          </a:xfrm>
          <a:prstGeom prst="rect">
            <a:avLst/>
          </a:prstGeom>
          <a:gradFill flip="none" rotWithShape="1">
            <a:gsLst>
              <a:gs pos="20000">
                <a:schemeClr val="tx1">
                  <a:alpha val="54000"/>
                </a:schemeClr>
              </a:gs>
              <a:gs pos="73000">
                <a:schemeClr val="tx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165A904-EFCE-0740-B3B9-4EE5E514AEF9}"/>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1" name="Title 8">
            <a:extLst>
              <a:ext uri="{FF2B5EF4-FFF2-40B4-BE49-F238E27FC236}">
                <a16:creationId xmlns:a16="http://schemas.microsoft.com/office/drawing/2014/main" id="{E896C24E-3A2A-D947-8EC2-DEB15FD160D5}"/>
              </a:ext>
            </a:extLst>
          </p:cNvPr>
          <p:cNvSpPr txBox="1">
            <a:spLocks/>
          </p:cNvSpPr>
          <p:nvPr/>
        </p:nvSpPr>
        <p:spPr>
          <a:xfrm>
            <a:off x="311549" y="326502"/>
            <a:ext cx="8133203"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Cross-Training Opportunities</a:t>
            </a:r>
          </a:p>
        </p:txBody>
      </p:sp>
    </p:spTree>
    <p:custDataLst>
      <p:tags r:id="rId1"/>
    </p:custDataLst>
    <p:extLst>
      <p:ext uri="{BB962C8B-B14F-4D97-AF65-F5344CB8AC3E}">
        <p14:creationId xmlns:p14="http://schemas.microsoft.com/office/powerpoint/2010/main" val="7289187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A8BDA9-3C9E-BA4A-9053-2D5AD3035D75}"/>
              </a:ext>
            </a:extLst>
          </p:cNvPr>
          <p:cNvSpPr>
            <a:spLocks noGrp="1"/>
          </p:cNvSpPr>
          <p:nvPr>
            <p:ph type="title"/>
          </p:nvPr>
        </p:nvSpPr>
        <p:spPr/>
        <p:txBody>
          <a:bodyPr/>
          <a:lstStyle/>
          <a:p>
            <a:r>
              <a:rPr lang="en-US" dirty="0"/>
              <a:t>Collaboration</a:t>
            </a:r>
          </a:p>
        </p:txBody>
      </p:sp>
      <p:sp>
        <p:nvSpPr>
          <p:cNvPr id="2" name="Content Placeholder 1">
            <a:extLst>
              <a:ext uri="{FF2B5EF4-FFF2-40B4-BE49-F238E27FC236}">
                <a16:creationId xmlns:a16="http://schemas.microsoft.com/office/drawing/2014/main" id="{96D0840D-04FA-498D-B380-604FD0FAD5E3}"/>
              </a:ext>
            </a:extLst>
          </p:cNvPr>
          <p:cNvSpPr>
            <a:spLocks noGrp="1"/>
          </p:cNvSpPr>
          <p:nvPr>
            <p:ph sz="half" idx="1"/>
          </p:nvPr>
        </p:nvSpPr>
        <p:spPr/>
        <p:txBody>
          <a:bodyPr vert="horz" lIns="91440" tIns="45720" rIns="91440" bIns="45720" rtlCol="0" anchor="t">
            <a:normAutofit/>
          </a:bodyPr>
          <a:lstStyle/>
          <a:p>
            <a:r>
              <a:rPr lang="en-US" dirty="0">
                <a:latin typeface="Arial"/>
                <a:cs typeface="Arial"/>
              </a:rPr>
              <a:t>Leadership development programs</a:t>
            </a:r>
          </a:p>
          <a:p>
            <a:r>
              <a:rPr lang="en-US" dirty="0">
                <a:latin typeface="Arial"/>
                <a:cs typeface="Arial"/>
              </a:rPr>
              <a:t>Cross-mentor pairs</a:t>
            </a:r>
          </a:p>
          <a:p>
            <a:r>
              <a:rPr lang="en-US" dirty="0">
                <a:latin typeface="Arial"/>
                <a:cs typeface="Arial"/>
              </a:rPr>
              <a:t>Social or networking events</a:t>
            </a:r>
          </a:p>
          <a:p>
            <a:endParaRPr lang="en-US" dirty="0"/>
          </a:p>
        </p:txBody>
      </p:sp>
      <p:pic>
        <p:nvPicPr>
          <p:cNvPr id="5" name="Picture 5" descr="Woman speaking to a group sitting at a table">
            <a:extLst>
              <a:ext uri="{FF2B5EF4-FFF2-40B4-BE49-F238E27FC236}">
                <a16:creationId xmlns:a16="http://schemas.microsoft.com/office/drawing/2014/main" id="{4BCD2683-5193-4AD8-AFB2-3DD004C54D81}"/>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a:ext>
            </a:extLst>
          </a:blip>
          <a:srcRect/>
          <a:stretch/>
        </p:blipFill>
        <p:spPr>
          <a:xfrm flipH="1">
            <a:off x="6096000" y="0"/>
            <a:ext cx="6096000" cy="6212114"/>
          </a:xfrm>
        </p:spPr>
      </p:pic>
    </p:spTree>
    <p:custDataLst>
      <p:tags r:id="rId1"/>
    </p:custDataLst>
    <p:extLst>
      <p:ext uri="{BB962C8B-B14F-4D97-AF65-F5344CB8AC3E}">
        <p14:creationId xmlns:p14="http://schemas.microsoft.com/office/powerpoint/2010/main" val="1242448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Rotary members networking">
            <a:extLst>
              <a:ext uri="{FF2B5EF4-FFF2-40B4-BE49-F238E27FC236}">
                <a16:creationId xmlns:a16="http://schemas.microsoft.com/office/drawing/2014/main" id="{B798B200-E93A-48B3-9AF4-90E65581030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2000" cy="6213260"/>
          </a:xfrm>
          <a:prstGeom prst="rect">
            <a:avLst/>
          </a:prstGeom>
        </p:spPr>
      </p:pic>
      <p:sp>
        <p:nvSpPr>
          <p:cNvPr id="9" name="Rectangle 8">
            <a:extLst>
              <a:ext uri="{FF2B5EF4-FFF2-40B4-BE49-F238E27FC236}">
                <a16:creationId xmlns:a16="http://schemas.microsoft.com/office/drawing/2014/main" id="{E7236700-A8B1-4E4C-9314-A71D984BD977}"/>
              </a:ext>
            </a:extLst>
          </p:cNvPr>
          <p:cNvSpPr/>
          <p:nvPr/>
        </p:nvSpPr>
        <p:spPr>
          <a:xfrm>
            <a:off x="0" y="-2"/>
            <a:ext cx="9372600" cy="6212543"/>
          </a:xfrm>
          <a:prstGeom prst="rect">
            <a:avLst/>
          </a:prstGeom>
          <a:gradFill flip="none" rotWithShape="1">
            <a:gsLst>
              <a:gs pos="20000">
                <a:schemeClr val="tx1">
                  <a:alpha val="54000"/>
                </a:schemeClr>
              </a:gs>
              <a:gs pos="73000">
                <a:schemeClr val="tx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12279E9-0F1C-CE42-A2B4-4BBA56AFC515}"/>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7" name="Title 8">
            <a:extLst>
              <a:ext uri="{FF2B5EF4-FFF2-40B4-BE49-F238E27FC236}">
                <a16:creationId xmlns:a16="http://schemas.microsoft.com/office/drawing/2014/main" id="{ED51F7E9-4A40-DC4C-8757-E0E065FB9DCD}"/>
              </a:ext>
            </a:extLst>
          </p:cNvPr>
          <p:cNvSpPr txBox="1">
            <a:spLocks/>
          </p:cNvSpPr>
          <p:nvPr/>
        </p:nvSpPr>
        <p:spPr>
          <a:xfrm>
            <a:off x="311549" y="326502"/>
            <a:ext cx="8133203"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Dual Members</a:t>
            </a:r>
          </a:p>
        </p:txBody>
      </p:sp>
    </p:spTree>
    <p:custDataLst>
      <p:tags r:id="rId1"/>
    </p:custDataLst>
    <p:extLst>
      <p:ext uri="{BB962C8B-B14F-4D97-AF65-F5344CB8AC3E}">
        <p14:creationId xmlns:p14="http://schemas.microsoft.com/office/powerpoint/2010/main" val="2289265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Woman holding microphone speaking on stage">
            <a:extLst>
              <a:ext uri="{FF2B5EF4-FFF2-40B4-BE49-F238E27FC236}">
                <a16:creationId xmlns:a16="http://schemas.microsoft.com/office/drawing/2014/main" id="{4396DCA0-2AD0-42DC-BDDE-9EE2BE41B310}"/>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a:ext>
            </a:extLst>
          </a:blip>
          <a:srcRect/>
          <a:stretch/>
        </p:blipFill>
        <p:spPr>
          <a:xfrm flipH="1">
            <a:off x="6091518" y="-1"/>
            <a:ext cx="6100482" cy="6226629"/>
          </a:xfrm>
        </p:spPr>
      </p:pic>
      <p:sp>
        <p:nvSpPr>
          <p:cNvPr id="5" name="Title 4">
            <a:extLst>
              <a:ext uri="{FF2B5EF4-FFF2-40B4-BE49-F238E27FC236}">
                <a16:creationId xmlns:a16="http://schemas.microsoft.com/office/drawing/2014/main" id="{C42733C3-0A7D-9646-812C-50A2B7759CCF}"/>
              </a:ext>
            </a:extLst>
          </p:cNvPr>
          <p:cNvSpPr>
            <a:spLocks noGrp="1"/>
          </p:cNvSpPr>
          <p:nvPr>
            <p:ph type="title"/>
          </p:nvPr>
        </p:nvSpPr>
        <p:spPr/>
        <p:txBody>
          <a:bodyPr/>
          <a:lstStyle/>
          <a:p>
            <a:r>
              <a:rPr lang="en-US" dirty="0"/>
              <a:t>Source your speakers</a:t>
            </a:r>
          </a:p>
        </p:txBody>
      </p:sp>
      <p:sp>
        <p:nvSpPr>
          <p:cNvPr id="2" name="Content Placeholder 1">
            <a:extLst>
              <a:ext uri="{FF2B5EF4-FFF2-40B4-BE49-F238E27FC236}">
                <a16:creationId xmlns:a16="http://schemas.microsoft.com/office/drawing/2014/main" id="{CBC321BF-76D9-324D-8465-7258325FC048}"/>
              </a:ext>
            </a:extLst>
          </p:cNvPr>
          <p:cNvSpPr>
            <a:spLocks noGrp="1"/>
          </p:cNvSpPr>
          <p:nvPr>
            <p:ph sz="half" idx="1"/>
          </p:nvPr>
        </p:nvSpPr>
        <p:spPr>
          <a:xfrm>
            <a:off x="277933" y="1535081"/>
            <a:ext cx="5396725" cy="4332319"/>
          </a:xfrm>
        </p:spPr>
        <p:txBody>
          <a:bodyPr vert="horz" lIns="91440" tIns="45720" rIns="91440" bIns="45720" rtlCol="0" anchor="t">
            <a:normAutofit/>
          </a:bodyPr>
          <a:lstStyle/>
          <a:p>
            <a:pPr marL="0" indent="0">
              <a:spcBef>
                <a:spcPts val="3000"/>
              </a:spcBef>
              <a:buNone/>
            </a:pPr>
            <a:r>
              <a:rPr lang="en-US" dirty="0">
                <a:latin typeface="Arial"/>
                <a:cs typeface="Arial"/>
              </a:rPr>
              <a:t>If you are looking for speakers for meetings or events, consider your local Toastmasters club.</a:t>
            </a:r>
            <a:endParaRPr lang="en-US" dirty="0"/>
          </a:p>
          <a:p>
            <a:pPr marL="0" indent="0">
              <a:spcBef>
                <a:spcPts val="3000"/>
              </a:spcBef>
              <a:buNone/>
            </a:pPr>
            <a:endParaRPr lang="en-US" dirty="0"/>
          </a:p>
        </p:txBody>
      </p:sp>
    </p:spTree>
    <p:custDataLst>
      <p:tags r:id="rId1"/>
    </p:custDataLst>
    <p:extLst>
      <p:ext uri="{BB962C8B-B14F-4D97-AF65-F5344CB8AC3E}">
        <p14:creationId xmlns:p14="http://schemas.microsoft.com/office/powerpoint/2010/main" val="1028539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hree people gardening">
            <a:extLst>
              <a:ext uri="{FF2B5EF4-FFF2-40B4-BE49-F238E27FC236}">
                <a16:creationId xmlns:a16="http://schemas.microsoft.com/office/drawing/2014/main" id="{E7EFAD8B-D502-4B78-B8F6-58432A375A6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1999" cy="6213978"/>
          </a:xfrm>
          <a:prstGeom prst="rect">
            <a:avLst/>
          </a:prstGeom>
        </p:spPr>
      </p:pic>
      <p:sp>
        <p:nvSpPr>
          <p:cNvPr id="4" name="Rectangle 3">
            <a:extLst>
              <a:ext uri="{FF2B5EF4-FFF2-40B4-BE49-F238E27FC236}">
                <a16:creationId xmlns:a16="http://schemas.microsoft.com/office/drawing/2014/main" id="{C99D74B5-574B-FC45-8AEB-79C146C62A09}"/>
              </a:ext>
            </a:extLst>
          </p:cNvPr>
          <p:cNvSpPr/>
          <p:nvPr/>
        </p:nvSpPr>
        <p:spPr>
          <a:xfrm>
            <a:off x="0" y="-2"/>
            <a:ext cx="9372600" cy="6212543"/>
          </a:xfrm>
          <a:prstGeom prst="rect">
            <a:avLst/>
          </a:prstGeom>
          <a:gradFill flip="none" rotWithShape="1">
            <a:gsLst>
              <a:gs pos="20000">
                <a:schemeClr val="tx1">
                  <a:alpha val="54000"/>
                </a:schemeClr>
              </a:gs>
              <a:gs pos="73000">
                <a:schemeClr val="tx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282A0911-B1C0-4848-89D6-C3BB26197BD2}"/>
              </a:ext>
            </a:extLst>
          </p:cNvPr>
          <p:cNvSpPr txBox="1">
            <a:spLocks/>
          </p:cNvSpPr>
          <p:nvPr/>
        </p:nvSpPr>
        <p:spPr>
          <a:xfrm>
            <a:off x="311549" y="326502"/>
            <a:ext cx="4617639"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Participate in Service Projects</a:t>
            </a:r>
          </a:p>
        </p:txBody>
      </p:sp>
      <p:cxnSp>
        <p:nvCxnSpPr>
          <p:cNvPr id="9" name="Straight Connector 8">
            <a:extLst>
              <a:ext uri="{FF2B5EF4-FFF2-40B4-BE49-F238E27FC236}">
                <a16:creationId xmlns:a16="http://schemas.microsoft.com/office/drawing/2014/main" id="{3AB4511B-5EC0-F04F-BA5C-35291F7A4E7B}"/>
              </a:ext>
            </a:extLst>
          </p:cNvPr>
          <p:cNvCxnSpPr/>
          <p:nvPr/>
        </p:nvCxnSpPr>
        <p:spPr>
          <a:xfrm>
            <a:off x="387721" y="1603149"/>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604830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endParaRPr lang="en-US"/>
          </a:p>
        </p:txBody>
      </p:sp>
      <p:pic>
        <p:nvPicPr>
          <p:cNvPr id="6" name="Content Placeholder 5">
            <a:extLst>
              <a:ext uri="{FF2B5EF4-FFF2-40B4-BE49-F238E27FC236}">
                <a16:creationId xmlns:a16="http://schemas.microsoft.com/office/drawing/2014/main" id="{24F58343-934F-294F-A452-DD34EA4A8DCD}"/>
              </a:ext>
            </a:extLst>
          </p:cNvPr>
          <p:cNvPicPr>
            <a:picLocks noGrp="1" noChangeAspect="1"/>
          </p:cNvPicPr>
          <p:nvPr>
            <p:ph idx="1"/>
          </p:nvPr>
        </p:nvPicPr>
        <p:blipFill rotWithShape="1">
          <a:blip r:embed="rId4"/>
          <a:srcRect b="4381"/>
          <a:stretch/>
        </p:blipFill>
        <p:spPr>
          <a:xfrm>
            <a:off x="0" y="0"/>
            <a:ext cx="12192000" cy="6202017"/>
          </a:xfrm>
        </p:spPr>
      </p:pic>
    </p:spTree>
    <p:custDataLst>
      <p:tags r:id="rId1"/>
    </p:custDataLst>
    <p:extLst>
      <p:ext uri="{BB962C8B-B14F-4D97-AF65-F5344CB8AC3E}">
        <p14:creationId xmlns:p14="http://schemas.microsoft.com/office/powerpoint/2010/main" val="10021446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person, woman, wearing, man&#10;&#10;Description automatically generated">
            <a:extLst>
              <a:ext uri="{FF2B5EF4-FFF2-40B4-BE49-F238E27FC236}">
                <a16:creationId xmlns:a16="http://schemas.microsoft.com/office/drawing/2014/main" id="{6976B269-8408-FB44-968A-C4604BD4EF36}"/>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a:ext>
            </a:extLst>
          </a:blip>
          <a:srcRect l="-2"/>
          <a:stretch/>
        </p:blipFill>
        <p:spPr>
          <a:xfrm>
            <a:off x="-1" y="0"/>
            <a:ext cx="12192001" cy="6217920"/>
          </a:xfrm>
        </p:spPr>
      </p:pic>
      <p:sp>
        <p:nvSpPr>
          <p:cNvPr id="63" name="Rectangle 62">
            <a:extLst>
              <a:ext uri="{FF2B5EF4-FFF2-40B4-BE49-F238E27FC236}">
                <a16:creationId xmlns:a16="http://schemas.microsoft.com/office/drawing/2014/main" id="{26A13D5B-0A82-EE45-81CF-E32908E9A0F7}"/>
              </a:ext>
            </a:extLst>
          </p:cNvPr>
          <p:cNvSpPr/>
          <p:nvPr/>
        </p:nvSpPr>
        <p:spPr>
          <a:xfrm>
            <a:off x="0" y="0"/>
            <a:ext cx="12192000" cy="6215605"/>
          </a:xfrm>
          <a:prstGeom prst="rect">
            <a:avLst/>
          </a:prstGeom>
          <a:gradFill>
            <a:gsLst>
              <a:gs pos="14000">
                <a:schemeClr val="accent1">
                  <a:lumMod val="5000"/>
                  <a:lumOff val="95000"/>
                  <a:alpha val="89000"/>
                </a:schemeClr>
              </a:gs>
              <a:gs pos="100000">
                <a:schemeClr val="bg1">
                  <a:alpha val="54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99C39B1F-3404-FA11-EBE0-6754C72D4ED7}"/>
              </a:ext>
            </a:extLst>
          </p:cNvPr>
          <p:cNvSpPr txBox="1">
            <a:spLocks/>
          </p:cNvSpPr>
          <p:nvPr/>
        </p:nvSpPr>
        <p:spPr>
          <a:xfrm>
            <a:off x="1233845" y="3442063"/>
            <a:ext cx="3154680" cy="35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The </a:t>
            </a:r>
            <a:r>
              <a:rPr lang="en-US" sz="2400" b="1" dirty="0">
                <a:solidFill>
                  <a:srgbClr val="444444"/>
                </a:solidFill>
                <a:latin typeface="+mj-lt"/>
              </a:rPr>
              <a:t>Alliance</a:t>
            </a:r>
            <a:endParaRPr lang="en-US" sz="2000" b="1" dirty="0">
              <a:latin typeface="+mj-lt"/>
            </a:endParaRPr>
          </a:p>
        </p:txBody>
      </p:sp>
      <p:grpSp>
        <p:nvGrpSpPr>
          <p:cNvPr id="3" name="Group 2" descr="Shaking hands icon">
            <a:extLst>
              <a:ext uri="{FF2B5EF4-FFF2-40B4-BE49-F238E27FC236}">
                <a16:creationId xmlns:a16="http://schemas.microsoft.com/office/drawing/2014/main" id="{C4B026BF-A070-AA48-45D7-47F9F8ECB501}"/>
              </a:ext>
            </a:extLst>
          </p:cNvPr>
          <p:cNvGrpSpPr/>
          <p:nvPr/>
        </p:nvGrpSpPr>
        <p:grpSpPr>
          <a:xfrm>
            <a:off x="2210280" y="2095964"/>
            <a:ext cx="1201811" cy="1201811"/>
            <a:chOff x="1687274" y="1527558"/>
            <a:chExt cx="1045053" cy="1045053"/>
          </a:xfrm>
        </p:grpSpPr>
        <p:sp>
          <p:nvSpPr>
            <p:cNvPr id="4" name="Oval 3" descr="Right click &gt; insert &gt; icon&#10;">
              <a:extLst>
                <a:ext uri="{FF2B5EF4-FFF2-40B4-BE49-F238E27FC236}">
                  <a16:creationId xmlns:a16="http://schemas.microsoft.com/office/drawing/2014/main" id="{5384482B-2087-9176-1509-3D78EC5CD3EA}"/>
                </a:ext>
              </a:extLst>
            </p:cNvPr>
            <p:cNvSpPr/>
            <p:nvPr/>
          </p:nvSpPr>
          <p:spPr>
            <a:xfrm>
              <a:off x="16872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11" descr="Handshake">
              <a:extLst>
                <a:ext uri="{FF2B5EF4-FFF2-40B4-BE49-F238E27FC236}">
                  <a16:creationId xmlns:a16="http://schemas.microsoft.com/office/drawing/2014/main" id="{D42B02F2-B66B-2AEE-A353-944019DA8FD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76425" y="1741484"/>
              <a:ext cx="666751" cy="666751"/>
            </a:xfrm>
            <a:prstGeom prst="rect">
              <a:avLst/>
            </a:prstGeom>
          </p:spPr>
        </p:pic>
      </p:grpSp>
      <p:grpSp>
        <p:nvGrpSpPr>
          <p:cNvPr id="6" name="Group 5" descr="Gears icon">
            <a:extLst>
              <a:ext uri="{FF2B5EF4-FFF2-40B4-BE49-F238E27FC236}">
                <a16:creationId xmlns:a16="http://schemas.microsoft.com/office/drawing/2014/main" id="{ACA4CC4A-4588-95E6-3FA6-BBAA000967C4}"/>
              </a:ext>
            </a:extLst>
          </p:cNvPr>
          <p:cNvGrpSpPr/>
          <p:nvPr/>
        </p:nvGrpSpPr>
        <p:grpSpPr>
          <a:xfrm>
            <a:off x="5508160" y="2095964"/>
            <a:ext cx="1201811" cy="1201811"/>
            <a:chOff x="5573474" y="1527558"/>
            <a:chExt cx="1045053" cy="1045053"/>
          </a:xfrm>
        </p:grpSpPr>
        <p:sp>
          <p:nvSpPr>
            <p:cNvPr id="7" name="Oval 6" descr="Right click &gt; insert &gt; icon&#10;">
              <a:extLst>
                <a:ext uri="{FF2B5EF4-FFF2-40B4-BE49-F238E27FC236}">
                  <a16:creationId xmlns:a16="http://schemas.microsoft.com/office/drawing/2014/main" id="{6E7DD660-D2F9-9EB4-7A3E-4D8DA600A193}"/>
                </a:ext>
              </a:extLst>
            </p:cNvPr>
            <p:cNvSpPr/>
            <p:nvPr/>
          </p:nvSpPr>
          <p:spPr>
            <a:xfrm>
              <a:off x="55734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1" descr="Books">
              <a:extLst>
                <a:ext uri="{FF2B5EF4-FFF2-40B4-BE49-F238E27FC236}">
                  <a16:creationId xmlns:a16="http://schemas.microsoft.com/office/drawing/2014/main" id="{A3C92BF5-2740-5A55-DD81-305C5BEE810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18327" y="1777532"/>
              <a:ext cx="570898" cy="570898"/>
            </a:xfrm>
            <a:prstGeom prst="rect">
              <a:avLst/>
            </a:prstGeom>
          </p:spPr>
        </p:pic>
      </p:grpSp>
      <p:sp>
        <p:nvSpPr>
          <p:cNvPr id="9" name="Text Placeholder 5">
            <a:extLst>
              <a:ext uri="{FF2B5EF4-FFF2-40B4-BE49-F238E27FC236}">
                <a16:creationId xmlns:a16="http://schemas.microsoft.com/office/drawing/2014/main" id="{3307B9D5-491C-2AEE-4A8D-65FACB7D91E3}"/>
              </a:ext>
            </a:extLst>
          </p:cNvPr>
          <p:cNvSpPr txBox="1">
            <a:spLocks/>
          </p:cNvSpPr>
          <p:nvPr/>
        </p:nvSpPr>
        <p:spPr>
          <a:xfrm>
            <a:off x="4540667" y="3442063"/>
            <a:ext cx="3154680" cy="35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400" b="1" dirty="0">
                <a:solidFill>
                  <a:srgbClr val="444444"/>
                </a:solidFill>
                <a:latin typeface="+mj-lt"/>
              </a:rPr>
              <a:t>Learn More</a:t>
            </a:r>
            <a:endParaRPr lang="en-US" sz="2400" b="1" dirty="0">
              <a:latin typeface="+mj-lt"/>
            </a:endParaRPr>
          </a:p>
        </p:txBody>
      </p:sp>
      <p:grpSp>
        <p:nvGrpSpPr>
          <p:cNvPr id="10" name="Group 9" descr="Brainstorm icon">
            <a:extLst>
              <a:ext uri="{FF2B5EF4-FFF2-40B4-BE49-F238E27FC236}">
                <a16:creationId xmlns:a16="http://schemas.microsoft.com/office/drawing/2014/main" id="{4D01DA01-B490-62E9-FB93-A8B61D8D6A2C}"/>
              </a:ext>
            </a:extLst>
          </p:cNvPr>
          <p:cNvGrpSpPr/>
          <p:nvPr/>
        </p:nvGrpSpPr>
        <p:grpSpPr>
          <a:xfrm>
            <a:off x="8806039" y="2095964"/>
            <a:ext cx="1201811" cy="1201811"/>
            <a:chOff x="9459674" y="1527558"/>
            <a:chExt cx="1045053" cy="1045053"/>
          </a:xfrm>
        </p:grpSpPr>
        <p:sp>
          <p:nvSpPr>
            <p:cNvPr id="11" name="Oval 10" descr="Right click &gt; insert &gt; icon&#10;">
              <a:extLst>
                <a:ext uri="{FF2B5EF4-FFF2-40B4-BE49-F238E27FC236}">
                  <a16:creationId xmlns:a16="http://schemas.microsoft.com/office/drawing/2014/main" id="{69807C79-E247-36FE-DF32-EBFD479A4BEB}"/>
                </a:ext>
              </a:extLst>
            </p:cNvPr>
            <p:cNvSpPr/>
            <p:nvPr/>
          </p:nvSpPr>
          <p:spPr>
            <a:xfrm>
              <a:off x="94596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Cheers">
              <a:extLst>
                <a:ext uri="{FF2B5EF4-FFF2-40B4-BE49-F238E27FC236}">
                  <a16:creationId xmlns:a16="http://schemas.microsoft.com/office/drawing/2014/main" id="{404F1A00-0F4F-61FA-19D7-7460A6D516B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37250" y="1737968"/>
              <a:ext cx="666751" cy="666751"/>
            </a:xfrm>
            <a:prstGeom prst="rect">
              <a:avLst/>
            </a:prstGeom>
          </p:spPr>
        </p:pic>
      </p:grpSp>
      <p:sp>
        <p:nvSpPr>
          <p:cNvPr id="13" name="Text Placeholder 5">
            <a:extLst>
              <a:ext uri="{FF2B5EF4-FFF2-40B4-BE49-F238E27FC236}">
                <a16:creationId xmlns:a16="http://schemas.microsoft.com/office/drawing/2014/main" id="{82AFBE2A-27CA-86BC-660B-79AEEDE6EED9}"/>
              </a:ext>
            </a:extLst>
          </p:cNvPr>
          <p:cNvSpPr txBox="1">
            <a:spLocks/>
          </p:cNvSpPr>
          <p:nvPr/>
        </p:nvSpPr>
        <p:spPr>
          <a:xfrm>
            <a:off x="7816293" y="3442063"/>
            <a:ext cx="3154680" cy="35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Get </a:t>
            </a:r>
            <a:r>
              <a:rPr lang="en-US" sz="2400" b="1" dirty="0">
                <a:solidFill>
                  <a:srgbClr val="444444"/>
                </a:solidFill>
                <a:latin typeface="+mj-lt"/>
              </a:rPr>
              <a:t>Involved</a:t>
            </a:r>
            <a:endParaRPr lang="en-US" sz="2000" b="1" dirty="0">
              <a:latin typeface="+mj-lt"/>
            </a:endParaRPr>
          </a:p>
        </p:txBody>
      </p:sp>
    </p:spTree>
    <p:custDataLst>
      <p:tags r:id="rId1"/>
    </p:custDataLst>
    <p:extLst>
      <p:ext uri="{BB962C8B-B14F-4D97-AF65-F5344CB8AC3E}">
        <p14:creationId xmlns:p14="http://schemas.microsoft.com/office/powerpoint/2010/main" val="885976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Handshake">
            <a:extLst>
              <a:ext uri="{FF2B5EF4-FFF2-40B4-BE49-F238E27FC236}">
                <a16:creationId xmlns:a16="http://schemas.microsoft.com/office/drawing/2014/main" id="{19D0B74D-FEFD-C54A-99A8-41AC151DAC6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26514" y="-687236"/>
            <a:ext cx="7649408" cy="7649408"/>
          </a:xfrm>
          <a:prstGeom prst="rect">
            <a:avLst/>
          </a:prstGeom>
        </p:spPr>
      </p:pic>
      <p:sp>
        <p:nvSpPr>
          <p:cNvPr id="2" name="Title 1">
            <a:extLst>
              <a:ext uri="{FF2B5EF4-FFF2-40B4-BE49-F238E27FC236}">
                <a16:creationId xmlns:a16="http://schemas.microsoft.com/office/drawing/2014/main" id="{71EEDF21-50C4-0B48-8F0A-93A86415EB35}"/>
              </a:ext>
            </a:extLst>
          </p:cNvPr>
          <p:cNvSpPr>
            <a:spLocks noGrp="1"/>
          </p:cNvSpPr>
          <p:nvPr>
            <p:ph type="ctrTitle"/>
          </p:nvPr>
        </p:nvSpPr>
        <p:spPr>
          <a:xfrm>
            <a:off x="1524000" y="2731915"/>
            <a:ext cx="9144000" cy="731520"/>
          </a:xfrm>
        </p:spPr>
        <p:txBody>
          <a:bodyPr>
            <a:normAutofit fontScale="90000"/>
          </a:bodyPr>
          <a:lstStyle/>
          <a:p>
            <a:r>
              <a:rPr lang="en-US" dirty="0">
                <a:solidFill>
                  <a:schemeClr val="tx1"/>
                </a:solidFill>
              </a:rPr>
              <a:t>The Alliance</a:t>
            </a:r>
          </a:p>
        </p:txBody>
      </p:sp>
    </p:spTree>
    <p:custDataLst>
      <p:tags r:id="rId1"/>
    </p:custDataLst>
    <p:extLst>
      <p:ext uri="{BB962C8B-B14F-4D97-AF65-F5344CB8AC3E}">
        <p14:creationId xmlns:p14="http://schemas.microsoft.com/office/powerpoint/2010/main" val="3887635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cutting, indoor, table&#10;&#10;Description generated with very high confidence">
            <a:extLst>
              <a:ext uri="{FF2B5EF4-FFF2-40B4-BE49-F238E27FC236}">
                <a16:creationId xmlns:a16="http://schemas.microsoft.com/office/drawing/2014/main" id="{969EA453-7708-4DBD-9847-033B3724176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751" y="0"/>
            <a:ext cx="12197751" cy="6225988"/>
          </a:xfrm>
          <a:prstGeom prst="rect">
            <a:avLst/>
          </a:prstGeom>
        </p:spPr>
      </p:pic>
      <p:sp>
        <p:nvSpPr>
          <p:cNvPr id="4" name="Rectangle 3">
            <a:extLst>
              <a:ext uri="{FF2B5EF4-FFF2-40B4-BE49-F238E27FC236}">
                <a16:creationId xmlns:a16="http://schemas.microsoft.com/office/drawing/2014/main" id="{857068E1-F03F-D347-8BD8-B1F06594D4C0}"/>
              </a:ext>
              <a:ext uri="{C183D7F6-B498-43B3-948B-1728B52AA6E4}">
                <adec:decorative xmlns:adec="http://schemas.microsoft.com/office/drawing/2017/decorative" val="1"/>
              </a:ext>
            </a:extLst>
          </p:cNvPr>
          <p:cNvSpPr/>
          <p:nvPr/>
        </p:nvSpPr>
        <p:spPr>
          <a:xfrm>
            <a:off x="0" y="0"/>
            <a:ext cx="12192000" cy="6212543"/>
          </a:xfrm>
          <a:prstGeom prst="rect">
            <a:avLst/>
          </a:prstGeom>
          <a:gradFill flip="none" rotWithShape="1">
            <a:gsLst>
              <a:gs pos="20000">
                <a:srgbClr val="004164">
                  <a:alpha val="62000"/>
                </a:srgbClr>
              </a:gs>
              <a:gs pos="73000">
                <a:srgbClr val="004164">
                  <a:alpha val="1600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354A2C0-9DEC-4FED-998E-DD9076055149}"/>
              </a:ext>
            </a:extLst>
          </p:cNvPr>
          <p:cNvSpPr txBox="1">
            <a:spLocks/>
          </p:cNvSpPr>
          <p:nvPr/>
        </p:nvSpPr>
        <p:spPr>
          <a:xfrm>
            <a:off x="2071666" y="2322048"/>
            <a:ext cx="8042917" cy="1554998"/>
          </a:xfrm>
          <a:prstGeom prst="rect">
            <a:avLst/>
          </a:prstGeom>
        </p:spPr>
        <p:txBody>
          <a:bodyPr anchor="ctr"/>
          <a:lstStyle>
            <a:lvl1pPr marL="0" indent="0" algn="l" rtl="0" eaLnBrk="1" fontAlgn="base" hangingPunct="1">
              <a:spcBef>
                <a:spcPct val="20000"/>
              </a:spcBef>
              <a:spcAft>
                <a:spcPct val="0"/>
              </a:spcAft>
              <a:buClr>
                <a:srgbClr val="800000"/>
              </a:buClr>
              <a:buSzPct val="87000"/>
              <a:buFont typeface="ArialUnicodeMS" charset="0"/>
              <a:buNone/>
              <a:defRPr lang="en-US" sz="3600" b="1" i="0" kern="0" dirty="0">
                <a:solidFill>
                  <a:schemeClr val="tx2">
                    <a:lumMod val="65000"/>
                    <a:lumOff val="35000"/>
                  </a:schemeClr>
                </a:solidFill>
                <a:latin typeface="Myriad Pro Light" charset="0"/>
                <a:ea typeface="Myriad Pro Light" charset="0"/>
                <a:cs typeface="Myriad Pro Light"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lgn="ctr"/>
            <a:r>
              <a:rPr lang="en-US" dirty="0" err="1">
                <a:solidFill>
                  <a:schemeClr val="bg1"/>
                </a:solidFill>
                <a:latin typeface="+mj-lt"/>
              </a:rPr>
              <a:t>toastmasters.org</a:t>
            </a:r>
            <a:r>
              <a:rPr lang="en-US" dirty="0">
                <a:solidFill>
                  <a:schemeClr val="bg1"/>
                </a:solidFill>
                <a:latin typeface="+mj-lt"/>
              </a:rPr>
              <a:t>/Rotary</a:t>
            </a:r>
            <a:endParaRPr lang="en-US" dirty="0">
              <a:solidFill>
                <a:schemeClr val="bg1"/>
              </a:solidFill>
              <a:latin typeface="+mj-lt"/>
              <a:cs typeface="Arial" panose="020B0604020202020204" pitchFamily="34" charset="0"/>
            </a:endParaRPr>
          </a:p>
        </p:txBody>
      </p:sp>
    </p:spTree>
    <p:custDataLst>
      <p:tags r:id="rId1"/>
    </p:custDataLst>
    <p:extLst>
      <p:ext uri="{BB962C8B-B14F-4D97-AF65-F5344CB8AC3E}">
        <p14:creationId xmlns:p14="http://schemas.microsoft.com/office/powerpoint/2010/main" val="15662863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7744-C273-7E4A-B1E8-CADD2E683CAC}"/>
              </a:ext>
            </a:extLst>
          </p:cNvPr>
          <p:cNvSpPr>
            <a:spLocks noGrp="1"/>
          </p:cNvSpPr>
          <p:nvPr>
            <p:ph type="ctrTitle" idx="4294967295"/>
          </p:nvPr>
        </p:nvSpPr>
        <p:spPr>
          <a:xfrm>
            <a:off x="1223682" y="2743200"/>
            <a:ext cx="9144000" cy="731838"/>
          </a:xfrm>
        </p:spPr>
        <p:txBody>
          <a:bodyPr>
            <a:normAutofit fontScale="90000"/>
          </a:bodyPr>
          <a:lstStyle/>
          <a:p>
            <a:pPr algn="ctr">
              <a:spcBef>
                <a:spcPts val="1200"/>
              </a:spcBef>
              <a:spcAft>
                <a:spcPts val="1800"/>
              </a:spcAft>
            </a:pPr>
            <a:r>
              <a:rPr lang="en-US" sz="4400" dirty="0">
                <a:solidFill>
                  <a:schemeClr val="tx1"/>
                </a:solidFill>
              </a:rPr>
              <a:t>Questions?</a:t>
            </a:r>
            <a:br>
              <a:rPr lang="en-US" sz="4400" dirty="0">
                <a:solidFill>
                  <a:schemeClr val="tx1"/>
                </a:solidFill>
              </a:rPr>
            </a:br>
            <a:r>
              <a:rPr lang="en-US" dirty="0">
                <a:solidFill>
                  <a:schemeClr val="tx1"/>
                </a:solidFill>
                <a:latin typeface="+mn-lt"/>
              </a:rPr>
              <a:t>Email: </a:t>
            </a:r>
            <a:r>
              <a:rPr lang="en-US" dirty="0" err="1">
                <a:solidFill>
                  <a:schemeClr val="tx1"/>
                </a:solidFill>
                <a:latin typeface="+mn-lt"/>
              </a:rPr>
              <a:t>toastmastersalliance@rotary.org</a:t>
            </a:r>
            <a:endParaRPr lang="en-US" dirty="0">
              <a:solidFill>
                <a:schemeClr val="tx1"/>
              </a:solidFill>
              <a:latin typeface="+mn-lt"/>
            </a:endParaRPr>
          </a:p>
        </p:txBody>
      </p:sp>
    </p:spTree>
    <p:custDataLst>
      <p:tags r:id="rId1"/>
    </p:custDataLst>
    <p:extLst>
      <p:ext uri="{BB962C8B-B14F-4D97-AF65-F5344CB8AC3E}">
        <p14:creationId xmlns:p14="http://schemas.microsoft.com/office/powerpoint/2010/main" val="3452916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cutting, indoor, table&#10;&#10;Description generated with very high confidence">
            <a:extLst>
              <a:ext uri="{FF2B5EF4-FFF2-40B4-BE49-F238E27FC236}">
                <a16:creationId xmlns:a16="http://schemas.microsoft.com/office/drawing/2014/main" id="{969EA453-7708-4DBD-9847-033B3724176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751" y="0"/>
            <a:ext cx="12197751" cy="6225988"/>
          </a:xfrm>
          <a:prstGeom prst="rect">
            <a:avLst/>
          </a:prstGeom>
        </p:spPr>
      </p:pic>
      <p:sp>
        <p:nvSpPr>
          <p:cNvPr id="4" name="Rectangle 3">
            <a:extLst>
              <a:ext uri="{FF2B5EF4-FFF2-40B4-BE49-F238E27FC236}">
                <a16:creationId xmlns:a16="http://schemas.microsoft.com/office/drawing/2014/main" id="{857068E1-F03F-D347-8BD8-B1F06594D4C0}"/>
              </a:ext>
              <a:ext uri="{C183D7F6-B498-43B3-948B-1728B52AA6E4}">
                <adec:decorative xmlns:adec="http://schemas.microsoft.com/office/drawing/2017/decorative" val="1"/>
              </a:ext>
            </a:extLst>
          </p:cNvPr>
          <p:cNvSpPr/>
          <p:nvPr/>
        </p:nvSpPr>
        <p:spPr>
          <a:xfrm>
            <a:off x="-5751" y="13445"/>
            <a:ext cx="12192000" cy="6212543"/>
          </a:xfrm>
          <a:prstGeom prst="rect">
            <a:avLst/>
          </a:prstGeom>
          <a:gradFill flip="none" rotWithShape="1">
            <a:gsLst>
              <a:gs pos="20000">
                <a:srgbClr val="004164">
                  <a:alpha val="62000"/>
                </a:srgbClr>
              </a:gs>
              <a:gs pos="73000">
                <a:srgbClr val="004164">
                  <a:alpha val="1600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354A2C0-9DEC-4FED-998E-DD9076055149}"/>
              </a:ext>
            </a:extLst>
          </p:cNvPr>
          <p:cNvSpPr txBox="1">
            <a:spLocks/>
          </p:cNvSpPr>
          <p:nvPr/>
        </p:nvSpPr>
        <p:spPr>
          <a:xfrm>
            <a:off x="2071666" y="2322048"/>
            <a:ext cx="8042917" cy="1554998"/>
          </a:xfrm>
          <a:prstGeom prst="rect">
            <a:avLst/>
          </a:prstGeom>
        </p:spPr>
        <p:txBody>
          <a:bodyPr anchor="ctr"/>
          <a:lstStyle>
            <a:lvl1pPr marL="0" indent="0" algn="l" rtl="0" eaLnBrk="1" fontAlgn="base" hangingPunct="1">
              <a:spcBef>
                <a:spcPct val="20000"/>
              </a:spcBef>
              <a:spcAft>
                <a:spcPct val="0"/>
              </a:spcAft>
              <a:buClr>
                <a:srgbClr val="800000"/>
              </a:buClr>
              <a:buSzPct val="87000"/>
              <a:buFont typeface="ArialUnicodeMS" charset="0"/>
              <a:buNone/>
              <a:defRPr lang="en-US" sz="3600" b="1" i="0" kern="0" dirty="0">
                <a:solidFill>
                  <a:schemeClr val="tx2">
                    <a:lumMod val="65000"/>
                    <a:lumOff val="35000"/>
                  </a:schemeClr>
                </a:solidFill>
                <a:latin typeface="Myriad Pro Light" charset="0"/>
                <a:ea typeface="Myriad Pro Light" charset="0"/>
                <a:cs typeface="Myriad Pro Light"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lgn="ctr"/>
            <a:r>
              <a:rPr lang="en-US" dirty="0" err="1">
                <a:solidFill>
                  <a:schemeClr val="bg1"/>
                </a:solidFill>
                <a:latin typeface="Arial" panose="020B0604020202020204" pitchFamily="34" charset="0"/>
                <a:cs typeface="Arial" panose="020B0604020202020204" pitchFamily="34" charset="0"/>
              </a:rPr>
              <a:t>Toastmasters.org</a:t>
            </a:r>
            <a:r>
              <a:rPr lang="en-US" dirty="0">
                <a:solidFill>
                  <a:schemeClr val="bg1"/>
                </a:solidFill>
                <a:latin typeface="Arial" panose="020B0604020202020204" pitchFamily="34" charset="0"/>
                <a:cs typeface="Arial" panose="020B0604020202020204" pitchFamily="34" charset="0"/>
              </a:rPr>
              <a:t>/Rotary</a:t>
            </a:r>
          </a:p>
        </p:txBody>
      </p:sp>
    </p:spTree>
    <p:custDataLst>
      <p:tags r:id="rId1"/>
    </p:custDataLst>
    <p:extLst>
      <p:ext uri="{BB962C8B-B14F-4D97-AF65-F5344CB8AC3E}">
        <p14:creationId xmlns:p14="http://schemas.microsoft.com/office/powerpoint/2010/main" val="1024757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7744-C273-7E4A-B1E8-CADD2E683CAC}"/>
              </a:ext>
            </a:extLst>
          </p:cNvPr>
          <p:cNvSpPr>
            <a:spLocks noGrp="1"/>
          </p:cNvSpPr>
          <p:nvPr>
            <p:ph type="ctrTitle" idx="4294967295"/>
          </p:nvPr>
        </p:nvSpPr>
        <p:spPr>
          <a:xfrm>
            <a:off x="1223682" y="2743200"/>
            <a:ext cx="9144000" cy="731838"/>
          </a:xfrm>
        </p:spPr>
        <p:txBody>
          <a:bodyPr>
            <a:normAutofit fontScale="90000"/>
          </a:bodyPr>
          <a:lstStyle/>
          <a:p>
            <a:pPr algn="ctr">
              <a:spcBef>
                <a:spcPts val="1200"/>
              </a:spcBef>
              <a:spcAft>
                <a:spcPts val="1800"/>
              </a:spcAft>
            </a:pPr>
            <a:r>
              <a:rPr lang="en-US" sz="4400" dirty="0">
                <a:solidFill>
                  <a:schemeClr val="tx1"/>
                </a:solidFill>
              </a:rPr>
              <a:t>Questions?</a:t>
            </a:r>
            <a:br>
              <a:rPr lang="en-US" sz="4400" dirty="0">
                <a:solidFill>
                  <a:schemeClr val="tx1"/>
                </a:solidFill>
              </a:rPr>
            </a:br>
            <a:r>
              <a:rPr lang="en-US" dirty="0">
                <a:solidFill>
                  <a:schemeClr val="tx1"/>
                </a:solidFill>
                <a:latin typeface="+mn-lt"/>
              </a:rPr>
              <a:t>Email: </a:t>
            </a:r>
            <a:r>
              <a:rPr lang="en-US" dirty="0" err="1">
                <a:solidFill>
                  <a:schemeClr val="tx1"/>
                </a:solidFill>
                <a:latin typeface="+mn-lt"/>
              </a:rPr>
              <a:t>rotaryalliance@toastmasters.org</a:t>
            </a:r>
            <a:endParaRPr lang="en-US" dirty="0">
              <a:solidFill>
                <a:schemeClr val="tx1"/>
              </a:solidFill>
              <a:latin typeface="+mn-lt"/>
            </a:endParaRPr>
          </a:p>
        </p:txBody>
      </p:sp>
    </p:spTree>
    <p:custDataLst>
      <p:tags r:id="rId1"/>
    </p:custDataLst>
    <p:extLst>
      <p:ext uri="{BB962C8B-B14F-4D97-AF65-F5344CB8AC3E}">
        <p14:creationId xmlns:p14="http://schemas.microsoft.com/office/powerpoint/2010/main" val="394962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7D9BD2F-F07A-184C-9EB8-BCA41F68A544}"/>
              </a:ext>
            </a:extLst>
          </p:cNvPr>
          <p:cNvCxnSpPr/>
          <p:nvPr/>
        </p:nvCxnSpPr>
        <p:spPr>
          <a:xfrm>
            <a:off x="406400" y="1499165"/>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4" name="Picture 14" descr="Three professionals networking outside">
            <a:extLst>
              <a:ext uri="{FF2B5EF4-FFF2-40B4-BE49-F238E27FC236}">
                <a16:creationId xmlns:a16="http://schemas.microsoft.com/office/drawing/2014/main" id="{8AA98B83-8816-42A8-A754-0B859F12399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a:ext>
            </a:extLst>
          </a:blip>
          <a:srcRect/>
          <a:stretch/>
        </p:blipFill>
        <p:spPr>
          <a:xfrm>
            <a:off x="0" y="0"/>
            <a:ext cx="12192000" cy="6248400"/>
          </a:xfrm>
        </p:spPr>
      </p:pic>
      <p:sp>
        <p:nvSpPr>
          <p:cNvPr id="7" name="Rectangle 6">
            <a:extLst>
              <a:ext uri="{FF2B5EF4-FFF2-40B4-BE49-F238E27FC236}">
                <a16:creationId xmlns:a16="http://schemas.microsoft.com/office/drawing/2014/main" id="{671AA8E7-A853-F843-A6C7-4E7735D74E78}"/>
              </a:ext>
            </a:extLst>
          </p:cNvPr>
          <p:cNvSpPr/>
          <p:nvPr/>
        </p:nvSpPr>
        <p:spPr>
          <a:xfrm>
            <a:off x="0" y="-2"/>
            <a:ext cx="10544537" cy="6248402"/>
          </a:xfrm>
          <a:prstGeom prst="rect">
            <a:avLst/>
          </a:prstGeom>
          <a:gradFill flip="none" rotWithShape="1">
            <a:gsLst>
              <a:gs pos="20000">
                <a:schemeClr val="accent1">
                  <a:lumMod val="5000"/>
                  <a:lumOff val="95000"/>
                  <a:alpha val="84000"/>
                </a:schemeClr>
              </a:gs>
              <a:gs pos="73000">
                <a:schemeClr val="bg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CFEA0B4-0266-694E-B341-6502898EABFB}"/>
              </a:ext>
            </a:extLst>
          </p:cNvPr>
          <p:cNvCxnSpPr/>
          <p:nvPr/>
        </p:nvCxnSpPr>
        <p:spPr>
          <a:xfrm>
            <a:off x="387721" y="1603149"/>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E188A31E-7BF6-FC45-A479-BD50AB0B42BE}"/>
              </a:ext>
            </a:extLst>
          </p:cNvPr>
          <p:cNvSpPr txBox="1">
            <a:spLocks/>
          </p:cNvSpPr>
          <p:nvPr/>
        </p:nvSpPr>
        <p:spPr>
          <a:xfrm>
            <a:off x="266700" y="326502"/>
            <a:ext cx="9456034"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Personal and professional</a:t>
            </a:r>
          </a:p>
          <a:p>
            <a:pPr fontAlgn="auto">
              <a:spcAft>
                <a:spcPts val="0"/>
              </a:spcAft>
            </a:pPr>
            <a:r>
              <a:rPr lang="en-US" dirty="0"/>
              <a:t>growth opportunities</a:t>
            </a:r>
          </a:p>
        </p:txBody>
      </p:sp>
    </p:spTree>
    <p:custDataLst>
      <p:tags r:id="rId1"/>
    </p:custDataLst>
    <p:extLst>
      <p:ext uri="{BB962C8B-B14F-4D97-AF65-F5344CB8AC3E}">
        <p14:creationId xmlns:p14="http://schemas.microsoft.com/office/powerpoint/2010/main" val="12780500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FBDB-26AE-594A-BA5C-B3564DEDA11D}"/>
              </a:ext>
            </a:extLst>
          </p:cNvPr>
          <p:cNvSpPr>
            <a:spLocks noGrp="1"/>
          </p:cNvSpPr>
          <p:nvPr>
            <p:ph type="title"/>
          </p:nvPr>
        </p:nvSpPr>
        <p:spPr/>
        <p:txBody>
          <a:bodyPr/>
          <a:lstStyle/>
          <a:p>
            <a:r>
              <a:rPr lang="en-US" dirty="0"/>
              <a:t>Benefits</a:t>
            </a:r>
          </a:p>
        </p:txBody>
      </p:sp>
      <p:pic>
        <p:nvPicPr>
          <p:cNvPr id="6" name="Picture 5" descr="A picture containing drawing&#10;&#10;Description automatically generated">
            <a:extLst>
              <a:ext uri="{FF2B5EF4-FFF2-40B4-BE49-F238E27FC236}">
                <a16:creationId xmlns:a16="http://schemas.microsoft.com/office/drawing/2014/main" id="{F86B7FAE-A3EE-7C4A-B170-5927798E00E9}"/>
              </a:ext>
            </a:extLst>
          </p:cNvPr>
          <p:cNvPicPr>
            <a:picLocks noChangeAspect="1"/>
          </p:cNvPicPr>
          <p:nvPr/>
        </p:nvPicPr>
        <p:blipFill>
          <a:blip r:embed="rId4"/>
          <a:stretch>
            <a:fillRect/>
          </a:stretch>
        </p:blipFill>
        <p:spPr>
          <a:xfrm>
            <a:off x="2044807" y="836083"/>
            <a:ext cx="8349260" cy="5113304"/>
          </a:xfrm>
          <a:prstGeom prst="rect">
            <a:avLst/>
          </a:prstGeom>
        </p:spPr>
      </p:pic>
      <p:sp>
        <p:nvSpPr>
          <p:cNvPr id="4" name="Rectangle 3">
            <a:extLst>
              <a:ext uri="{FF2B5EF4-FFF2-40B4-BE49-F238E27FC236}">
                <a16:creationId xmlns:a16="http://schemas.microsoft.com/office/drawing/2014/main" id="{45E223B3-2D74-274F-93AB-B6592EE3ADBA}"/>
              </a:ext>
            </a:extLst>
          </p:cNvPr>
          <p:cNvSpPr/>
          <p:nvPr/>
        </p:nvSpPr>
        <p:spPr>
          <a:xfrm>
            <a:off x="4735481" y="2640633"/>
            <a:ext cx="2964108" cy="1892826"/>
          </a:xfrm>
          <a:prstGeom prst="rect">
            <a:avLst/>
          </a:prstGeom>
        </p:spPr>
        <p:txBody>
          <a:bodyPr wrap="square">
            <a:spAutoFit/>
          </a:bodyPr>
          <a:lstStyle/>
          <a:p>
            <a:pPr algn="ctr">
              <a:spcAft>
                <a:spcPts val="300"/>
              </a:spcAft>
            </a:pPr>
            <a:r>
              <a:rPr lang="en-US" sz="1600" dirty="0">
                <a:solidFill>
                  <a:schemeClr val="bg1"/>
                </a:solidFill>
              </a:rPr>
              <a:t>Opportunities for </a:t>
            </a:r>
            <a:br>
              <a:rPr lang="en-US" sz="1600" dirty="0">
                <a:solidFill>
                  <a:schemeClr val="bg1"/>
                </a:solidFill>
              </a:rPr>
            </a:br>
            <a:r>
              <a:rPr lang="en-US" sz="1600" dirty="0">
                <a:solidFill>
                  <a:schemeClr val="bg1"/>
                </a:solidFill>
              </a:rPr>
              <a:t>Service</a:t>
            </a:r>
            <a:br>
              <a:rPr lang="en-US" sz="1600" dirty="0">
                <a:solidFill>
                  <a:schemeClr val="bg1"/>
                </a:solidFill>
              </a:rPr>
            </a:br>
            <a:r>
              <a:rPr lang="en-US" sz="1600" dirty="0">
                <a:solidFill>
                  <a:schemeClr val="bg1"/>
                </a:solidFill>
              </a:rPr>
              <a:t>Speaking</a:t>
            </a:r>
            <a:br>
              <a:rPr lang="en-US" sz="1600" dirty="0">
                <a:solidFill>
                  <a:schemeClr val="bg1"/>
                </a:solidFill>
              </a:rPr>
            </a:br>
            <a:r>
              <a:rPr lang="en-US" sz="1600" dirty="0">
                <a:solidFill>
                  <a:schemeClr val="bg1"/>
                </a:solidFill>
              </a:rPr>
              <a:t>Learning</a:t>
            </a:r>
            <a:br>
              <a:rPr lang="en-US" sz="1600" dirty="0">
                <a:solidFill>
                  <a:schemeClr val="bg1"/>
                </a:solidFill>
              </a:rPr>
            </a:br>
            <a:r>
              <a:rPr lang="en-US" sz="1600" dirty="0">
                <a:solidFill>
                  <a:schemeClr val="bg1"/>
                </a:solidFill>
              </a:rPr>
              <a:t>Membership</a:t>
            </a:r>
          </a:p>
          <a:p>
            <a:pPr algn="ctr">
              <a:spcAft>
                <a:spcPts val="300"/>
              </a:spcAft>
            </a:pPr>
            <a:endParaRPr lang="en-US" sz="1600" dirty="0">
              <a:solidFill>
                <a:schemeClr val="bg1"/>
              </a:solidFill>
            </a:endParaRPr>
          </a:p>
          <a:p>
            <a:pPr algn="ctr">
              <a:spcAft>
                <a:spcPts val="300"/>
              </a:spcAft>
            </a:pPr>
            <a:r>
              <a:rPr lang="en-US" sz="1600" dirty="0">
                <a:solidFill>
                  <a:schemeClr val="bg1"/>
                </a:solidFill>
              </a:rPr>
              <a:t>Connections</a:t>
            </a:r>
          </a:p>
        </p:txBody>
      </p:sp>
      <p:sp>
        <p:nvSpPr>
          <p:cNvPr id="15" name="Rectangle 14">
            <a:extLst>
              <a:ext uri="{FF2B5EF4-FFF2-40B4-BE49-F238E27FC236}">
                <a16:creationId xmlns:a16="http://schemas.microsoft.com/office/drawing/2014/main" id="{BF1FD2ED-7581-7A4A-B063-2E16104BFA32}"/>
              </a:ext>
            </a:extLst>
          </p:cNvPr>
          <p:cNvSpPr/>
          <p:nvPr/>
        </p:nvSpPr>
        <p:spPr>
          <a:xfrm>
            <a:off x="2340014" y="2462108"/>
            <a:ext cx="1537505" cy="1077218"/>
          </a:xfrm>
          <a:prstGeom prst="rect">
            <a:avLst/>
          </a:prstGeom>
        </p:spPr>
        <p:txBody>
          <a:bodyPr wrap="square">
            <a:spAutoFit/>
          </a:bodyPr>
          <a:lstStyle/>
          <a:p>
            <a:pPr algn="ctr">
              <a:spcAft>
                <a:spcPts val="600"/>
              </a:spcAft>
            </a:pPr>
            <a:r>
              <a:rPr lang="en-US" sz="1600" dirty="0">
                <a:solidFill>
                  <a:schemeClr val="bg1"/>
                </a:solidFill>
              </a:rPr>
              <a:t>New leadership development curriculum</a:t>
            </a:r>
          </a:p>
        </p:txBody>
      </p:sp>
      <p:sp>
        <p:nvSpPr>
          <p:cNvPr id="17" name="Rectangle 16">
            <a:extLst>
              <a:ext uri="{FF2B5EF4-FFF2-40B4-BE49-F238E27FC236}">
                <a16:creationId xmlns:a16="http://schemas.microsoft.com/office/drawing/2014/main" id="{FE21169D-FD55-0B41-AE9E-AE9A8DD6C7BC}"/>
              </a:ext>
            </a:extLst>
          </p:cNvPr>
          <p:cNvSpPr/>
          <p:nvPr/>
        </p:nvSpPr>
        <p:spPr>
          <a:xfrm>
            <a:off x="7293018" y="2462108"/>
            <a:ext cx="1328193" cy="830997"/>
          </a:xfrm>
          <a:prstGeom prst="rect">
            <a:avLst/>
          </a:prstGeom>
        </p:spPr>
        <p:txBody>
          <a:bodyPr wrap="square">
            <a:spAutoFit/>
          </a:bodyPr>
          <a:lstStyle/>
          <a:p>
            <a:pPr algn="ctr">
              <a:spcAft>
                <a:spcPts val="600"/>
              </a:spcAft>
            </a:pPr>
            <a:r>
              <a:rPr lang="en-US" sz="1600" dirty="0">
                <a:solidFill>
                  <a:schemeClr val="bg1"/>
                </a:solidFill>
              </a:rPr>
              <a:t>Connect with more people</a:t>
            </a:r>
          </a:p>
        </p:txBody>
      </p:sp>
      <p:sp>
        <p:nvSpPr>
          <p:cNvPr id="18" name="Rectangle 17">
            <a:extLst>
              <a:ext uri="{FF2B5EF4-FFF2-40B4-BE49-F238E27FC236}">
                <a16:creationId xmlns:a16="http://schemas.microsoft.com/office/drawing/2014/main" id="{59575D1E-382B-1A4D-B819-50536CF0F7D1}"/>
              </a:ext>
            </a:extLst>
          </p:cNvPr>
          <p:cNvSpPr/>
          <p:nvPr/>
        </p:nvSpPr>
        <p:spPr>
          <a:xfrm>
            <a:off x="3721261" y="1644946"/>
            <a:ext cx="1836516" cy="400110"/>
          </a:xfrm>
          <a:prstGeom prst="rect">
            <a:avLst/>
          </a:prstGeom>
        </p:spPr>
        <p:txBody>
          <a:bodyPr wrap="square">
            <a:spAutoFit/>
          </a:bodyPr>
          <a:lstStyle/>
          <a:p>
            <a:pPr algn="ctr">
              <a:spcAft>
                <a:spcPts val="600"/>
              </a:spcAft>
            </a:pPr>
            <a:r>
              <a:rPr lang="en-US" sz="2000" b="1" dirty="0">
                <a:solidFill>
                  <a:schemeClr val="bg1"/>
                </a:solidFill>
                <a:latin typeface="Arial" panose="020B0604020202020204" pitchFamily="34" charset="0"/>
                <a:cs typeface="Arial" panose="020B0604020202020204" pitchFamily="34" charset="0"/>
              </a:rPr>
              <a:t>ROTARY</a:t>
            </a:r>
          </a:p>
        </p:txBody>
      </p:sp>
      <p:sp>
        <p:nvSpPr>
          <p:cNvPr id="19" name="Rectangle 18">
            <a:extLst>
              <a:ext uri="{FF2B5EF4-FFF2-40B4-BE49-F238E27FC236}">
                <a16:creationId xmlns:a16="http://schemas.microsoft.com/office/drawing/2014/main" id="{C73526E6-6F25-0547-A412-E4320BC11888}"/>
              </a:ext>
            </a:extLst>
          </p:cNvPr>
          <p:cNvSpPr/>
          <p:nvPr/>
        </p:nvSpPr>
        <p:spPr>
          <a:xfrm>
            <a:off x="6492434" y="1644946"/>
            <a:ext cx="2929360" cy="400110"/>
          </a:xfrm>
          <a:prstGeom prst="rect">
            <a:avLst/>
          </a:prstGeom>
        </p:spPr>
        <p:txBody>
          <a:bodyPr wrap="square">
            <a:spAutoFit/>
          </a:bodyPr>
          <a:lstStyle/>
          <a:p>
            <a:pPr algn="ctr">
              <a:spcAft>
                <a:spcPts val="600"/>
              </a:spcAft>
            </a:pPr>
            <a:r>
              <a:rPr lang="en-US" sz="2000" b="1" dirty="0">
                <a:solidFill>
                  <a:schemeClr val="bg1"/>
                </a:solidFill>
                <a:latin typeface="Arial" panose="020B0604020202020204" pitchFamily="34" charset="0"/>
                <a:cs typeface="Arial" panose="020B0604020202020204" pitchFamily="34" charset="0"/>
              </a:rPr>
              <a:t>TOASTMASTERS</a:t>
            </a:r>
          </a:p>
        </p:txBody>
      </p:sp>
      <p:sp>
        <p:nvSpPr>
          <p:cNvPr id="20" name="Rectangle 19">
            <a:extLst>
              <a:ext uri="{FF2B5EF4-FFF2-40B4-BE49-F238E27FC236}">
                <a16:creationId xmlns:a16="http://schemas.microsoft.com/office/drawing/2014/main" id="{3A1A82C4-68E2-B14E-8C49-2F1741A99932}"/>
              </a:ext>
            </a:extLst>
          </p:cNvPr>
          <p:cNvSpPr/>
          <p:nvPr/>
        </p:nvSpPr>
        <p:spPr>
          <a:xfrm>
            <a:off x="3923818" y="2462108"/>
            <a:ext cx="1431403" cy="830997"/>
          </a:xfrm>
          <a:prstGeom prst="rect">
            <a:avLst/>
          </a:prstGeom>
        </p:spPr>
        <p:txBody>
          <a:bodyPr wrap="square">
            <a:spAutoFit/>
          </a:bodyPr>
          <a:lstStyle/>
          <a:p>
            <a:pPr algn="ctr">
              <a:spcAft>
                <a:spcPts val="600"/>
              </a:spcAft>
            </a:pPr>
            <a:r>
              <a:rPr lang="en-US" sz="1600" dirty="0">
                <a:solidFill>
                  <a:schemeClr val="bg1"/>
                </a:solidFill>
              </a:rPr>
              <a:t>Increase collective impact</a:t>
            </a:r>
          </a:p>
        </p:txBody>
      </p:sp>
      <p:sp>
        <p:nvSpPr>
          <p:cNvPr id="21" name="Rectangle 20">
            <a:extLst>
              <a:ext uri="{FF2B5EF4-FFF2-40B4-BE49-F238E27FC236}">
                <a16:creationId xmlns:a16="http://schemas.microsoft.com/office/drawing/2014/main" id="{536676E9-0E11-3645-9D47-E9762F3B0671}"/>
              </a:ext>
            </a:extLst>
          </p:cNvPr>
          <p:cNvSpPr/>
          <p:nvPr/>
        </p:nvSpPr>
        <p:spPr>
          <a:xfrm>
            <a:off x="8557551" y="2869912"/>
            <a:ext cx="1535574" cy="1323439"/>
          </a:xfrm>
          <a:prstGeom prst="rect">
            <a:avLst/>
          </a:prstGeom>
        </p:spPr>
        <p:txBody>
          <a:bodyPr wrap="square">
            <a:spAutoFit/>
          </a:bodyPr>
          <a:lstStyle/>
          <a:p>
            <a:pPr algn="ctr">
              <a:spcAft>
                <a:spcPts val="600"/>
              </a:spcAft>
            </a:pPr>
            <a:r>
              <a:rPr lang="en-US" sz="1600" dirty="0">
                <a:solidFill>
                  <a:schemeClr val="bg1"/>
                </a:solidFill>
              </a:rPr>
              <a:t>Take advantage of new speaking and learning opportunities</a:t>
            </a:r>
          </a:p>
        </p:txBody>
      </p:sp>
      <p:sp>
        <p:nvSpPr>
          <p:cNvPr id="23" name="Rectangle 22">
            <a:extLst>
              <a:ext uri="{FF2B5EF4-FFF2-40B4-BE49-F238E27FC236}">
                <a16:creationId xmlns:a16="http://schemas.microsoft.com/office/drawing/2014/main" id="{2C2D55D0-FA3B-7E46-B5B8-5F7F25AB8059}"/>
              </a:ext>
            </a:extLst>
          </p:cNvPr>
          <p:cNvSpPr/>
          <p:nvPr/>
        </p:nvSpPr>
        <p:spPr>
          <a:xfrm>
            <a:off x="4131173" y="3811494"/>
            <a:ext cx="1016692" cy="830997"/>
          </a:xfrm>
          <a:prstGeom prst="rect">
            <a:avLst/>
          </a:prstGeom>
        </p:spPr>
        <p:txBody>
          <a:bodyPr wrap="square">
            <a:spAutoFit/>
          </a:bodyPr>
          <a:lstStyle/>
          <a:p>
            <a:pPr algn="ctr">
              <a:spcAft>
                <a:spcPts val="600"/>
              </a:spcAft>
            </a:pPr>
            <a:r>
              <a:rPr lang="en-US" sz="1600" dirty="0">
                <a:solidFill>
                  <a:schemeClr val="bg1"/>
                </a:solidFill>
              </a:rPr>
              <a:t>Build stronger clubs</a:t>
            </a:r>
          </a:p>
        </p:txBody>
      </p:sp>
      <p:sp>
        <p:nvSpPr>
          <p:cNvPr id="24" name="Rectangle 23">
            <a:extLst>
              <a:ext uri="{FF2B5EF4-FFF2-40B4-BE49-F238E27FC236}">
                <a16:creationId xmlns:a16="http://schemas.microsoft.com/office/drawing/2014/main" id="{5928CFF3-D9C1-2944-9D19-270F0727B572}"/>
              </a:ext>
            </a:extLst>
          </p:cNvPr>
          <p:cNvSpPr/>
          <p:nvPr/>
        </p:nvSpPr>
        <p:spPr>
          <a:xfrm>
            <a:off x="2447868" y="3811494"/>
            <a:ext cx="1487524" cy="830997"/>
          </a:xfrm>
          <a:prstGeom prst="rect">
            <a:avLst/>
          </a:prstGeom>
        </p:spPr>
        <p:txBody>
          <a:bodyPr wrap="square">
            <a:spAutoFit/>
          </a:bodyPr>
          <a:lstStyle/>
          <a:p>
            <a:pPr algn="ctr"/>
            <a:r>
              <a:rPr lang="en-US" sz="1600" dirty="0">
                <a:solidFill>
                  <a:schemeClr val="bg1"/>
                </a:solidFill>
              </a:rPr>
              <a:t>Enhance fellowship and connections</a:t>
            </a:r>
            <a:endParaRPr lang="en-US" sz="1600" dirty="0"/>
          </a:p>
        </p:txBody>
      </p:sp>
      <p:sp>
        <p:nvSpPr>
          <p:cNvPr id="25" name="Rectangle 24">
            <a:extLst>
              <a:ext uri="{FF2B5EF4-FFF2-40B4-BE49-F238E27FC236}">
                <a16:creationId xmlns:a16="http://schemas.microsoft.com/office/drawing/2014/main" id="{7644A413-91B4-B643-B8D6-F9AB57D9BE54}"/>
              </a:ext>
            </a:extLst>
          </p:cNvPr>
          <p:cNvSpPr/>
          <p:nvPr/>
        </p:nvSpPr>
        <p:spPr>
          <a:xfrm>
            <a:off x="7305074" y="3811494"/>
            <a:ext cx="1304081" cy="1077218"/>
          </a:xfrm>
          <a:prstGeom prst="rect">
            <a:avLst/>
          </a:prstGeom>
        </p:spPr>
        <p:txBody>
          <a:bodyPr wrap="square">
            <a:spAutoFit/>
          </a:bodyPr>
          <a:lstStyle/>
          <a:p>
            <a:pPr algn="ctr"/>
            <a:r>
              <a:rPr lang="en-US" sz="1600" dirty="0">
                <a:solidFill>
                  <a:schemeClr val="bg1"/>
                </a:solidFill>
              </a:rPr>
              <a:t>Make a difference </a:t>
            </a:r>
            <a:br>
              <a:rPr lang="en-US" sz="1600" dirty="0">
                <a:solidFill>
                  <a:schemeClr val="bg1"/>
                </a:solidFill>
              </a:rPr>
            </a:br>
            <a:r>
              <a:rPr lang="en-US" sz="1600" dirty="0">
                <a:solidFill>
                  <a:schemeClr val="bg1"/>
                </a:solidFill>
              </a:rPr>
              <a:t>in your community</a:t>
            </a:r>
            <a:endParaRPr lang="en-US" sz="1600" dirty="0"/>
          </a:p>
        </p:txBody>
      </p:sp>
    </p:spTree>
    <p:custDataLst>
      <p:tags r:id="rId1"/>
    </p:custDataLst>
    <p:extLst>
      <p:ext uri="{BB962C8B-B14F-4D97-AF65-F5344CB8AC3E}">
        <p14:creationId xmlns:p14="http://schemas.microsoft.com/office/powerpoint/2010/main" val="1280866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DF21-50C4-0B48-8F0A-93A86415EB35}"/>
              </a:ext>
            </a:extLst>
          </p:cNvPr>
          <p:cNvSpPr>
            <a:spLocks noGrp="1"/>
          </p:cNvSpPr>
          <p:nvPr>
            <p:ph type="ctrTitle"/>
          </p:nvPr>
        </p:nvSpPr>
        <p:spPr>
          <a:xfrm>
            <a:off x="1524000" y="2731915"/>
            <a:ext cx="9144000" cy="731520"/>
          </a:xfrm>
        </p:spPr>
        <p:txBody>
          <a:bodyPr>
            <a:normAutofit fontScale="90000"/>
          </a:bodyPr>
          <a:lstStyle/>
          <a:p>
            <a:r>
              <a:rPr lang="en-US" dirty="0">
                <a:solidFill>
                  <a:schemeClr val="tx1"/>
                </a:solidFill>
              </a:rPr>
              <a:t>Learn More About Rotary</a:t>
            </a:r>
          </a:p>
        </p:txBody>
      </p:sp>
      <p:pic>
        <p:nvPicPr>
          <p:cNvPr id="5" name="Picture 11" descr="Books">
            <a:extLst>
              <a:ext uri="{FF2B5EF4-FFF2-40B4-BE49-F238E27FC236}">
                <a16:creationId xmlns:a16="http://schemas.microsoft.com/office/drawing/2014/main" id="{E170CBEF-2D99-2F47-8D3E-78A16CD94C8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78867" y="0"/>
            <a:ext cx="6139640" cy="6139640"/>
          </a:xfrm>
          <a:prstGeom prst="rect">
            <a:avLst/>
          </a:prstGeom>
        </p:spPr>
      </p:pic>
    </p:spTree>
    <p:custDataLst>
      <p:tags r:id="rId1"/>
    </p:custDataLst>
    <p:extLst>
      <p:ext uri="{BB962C8B-B14F-4D97-AF65-F5344CB8AC3E}">
        <p14:creationId xmlns:p14="http://schemas.microsoft.com/office/powerpoint/2010/main" val="3397888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n administering medicine to child">
            <a:extLst>
              <a:ext uri="{FF2B5EF4-FFF2-40B4-BE49-F238E27FC236}">
                <a16:creationId xmlns:a16="http://schemas.microsoft.com/office/drawing/2014/main" id="{F4D6B843-6209-41F9-8CBF-D385574755C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a:ext>
            </a:extLst>
          </a:blip>
          <a:srcRect/>
          <a:stretch/>
        </p:blipFill>
        <p:spPr>
          <a:xfrm flipH="1">
            <a:off x="0" y="0"/>
            <a:ext cx="12192000" cy="6248400"/>
          </a:xfrm>
        </p:spPr>
      </p:pic>
      <p:sp>
        <p:nvSpPr>
          <p:cNvPr id="10" name="Rectangle 9">
            <a:extLst>
              <a:ext uri="{FF2B5EF4-FFF2-40B4-BE49-F238E27FC236}">
                <a16:creationId xmlns:a16="http://schemas.microsoft.com/office/drawing/2014/main" id="{2DDE5B7C-5867-8443-8537-9EFC4750B88B}"/>
              </a:ext>
            </a:extLst>
          </p:cNvPr>
          <p:cNvSpPr/>
          <p:nvPr/>
        </p:nvSpPr>
        <p:spPr>
          <a:xfrm>
            <a:off x="0" y="-2"/>
            <a:ext cx="5706319" cy="6248402"/>
          </a:xfrm>
          <a:prstGeom prst="rect">
            <a:avLst/>
          </a:prstGeom>
          <a:gradFill flip="none" rotWithShape="1">
            <a:gsLst>
              <a:gs pos="20000">
                <a:schemeClr val="accent1">
                  <a:lumMod val="5000"/>
                  <a:lumOff val="95000"/>
                  <a:alpha val="90000"/>
                </a:schemeClr>
              </a:gs>
              <a:gs pos="73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E56EA9E-09C9-8B44-A527-DC284D2EEDE7}"/>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2" name="Title 8">
            <a:extLst>
              <a:ext uri="{FF2B5EF4-FFF2-40B4-BE49-F238E27FC236}">
                <a16:creationId xmlns:a16="http://schemas.microsoft.com/office/drawing/2014/main" id="{B79729BD-2B38-4D47-B7E6-DD250FAD06D1}"/>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What is Rotary?</a:t>
            </a:r>
          </a:p>
        </p:txBody>
      </p:sp>
    </p:spTree>
    <p:custDataLst>
      <p:tags r:id="rId1"/>
    </p:custDataLst>
    <p:extLst>
      <p:ext uri="{BB962C8B-B14F-4D97-AF65-F5344CB8AC3E}">
        <p14:creationId xmlns:p14="http://schemas.microsoft.com/office/powerpoint/2010/main" val="2833137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man speaking into a microphone on a panel">
            <a:extLst>
              <a:ext uri="{FF2B5EF4-FFF2-40B4-BE49-F238E27FC236}">
                <a16:creationId xmlns:a16="http://schemas.microsoft.com/office/drawing/2014/main" id="{AA88A663-B9C7-485A-8802-DC220C578303}"/>
              </a:ext>
            </a:extLst>
          </p:cNvPr>
          <p:cNvPicPr>
            <a:picLocks/>
          </p:cNvPicPr>
          <p:nvPr/>
        </p:nvPicPr>
        <p:blipFill>
          <a:blip r:embed="rId4"/>
          <a:srcRect/>
          <a:stretch/>
        </p:blipFill>
        <p:spPr>
          <a:xfrm>
            <a:off x="9019032" y="2066144"/>
            <a:ext cx="3172968" cy="2084831"/>
          </a:xfrm>
          <a:prstGeom prst="rect">
            <a:avLst/>
          </a:prstGeom>
        </p:spPr>
      </p:pic>
      <p:pic>
        <p:nvPicPr>
          <p:cNvPr id="6" name="Picture 6" descr="Woman reading a book to a smiling child">
            <a:extLst>
              <a:ext uri="{FF2B5EF4-FFF2-40B4-BE49-F238E27FC236}">
                <a16:creationId xmlns:a16="http://schemas.microsoft.com/office/drawing/2014/main" id="{38F25ECA-5D47-48DB-9EAE-11429EF732FC}"/>
              </a:ext>
            </a:extLst>
          </p:cNvPr>
          <p:cNvPicPr>
            <a:picLocks/>
          </p:cNvPicPr>
          <p:nvPr/>
        </p:nvPicPr>
        <p:blipFill>
          <a:blip r:embed="rId5"/>
          <a:srcRect/>
          <a:stretch/>
        </p:blipFill>
        <p:spPr>
          <a:xfrm>
            <a:off x="9019032" y="4132289"/>
            <a:ext cx="3172968" cy="2084831"/>
          </a:xfrm>
          <a:prstGeom prst="rect">
            <a:avLst/>
          </a:prstGeom>
        </p:spPr>
      </p:pic>
      <p:pic>
        <p:nvPicPr>
          <p:cNvPr id="2" name="Picture 2" descr="Woman wearing mask carrying a box">
            <a:extLst>
              <a:ext uri="{FF2B5EF4-FFF2-40B4-BE49-F238E27FC236}">
                <a16:creationId xmlns:a16="http://schemas.microsoft.com/office/drawing/2014/main" id="{ABDBAF6C-DCB3-4223-BDF2-3B0B0AED5125}"/>
              </a:ext>
            </a:extLst>
          </p:cNvPr>
          <p:cNvPicPr>
            <a:picLocks/>
          </p:cNvPicPr>
          <p:nvPr/>
        </p:nvPicPr>
        <p:blipFill>
          <a:blip r:embed="rId6"/>
          <a:srcRect/>
          <a:stretch/>
        </p:blipFill>
        <p:spPr>
          <a:xfrm>
            <a:off x="9019032" y="0"/>
            <a:ext cx="3172968" cy="2084831"/>
          </a:xfrm>
          <a:prstGeom prst="rect">
            <a:avLst/>
          </a:prstGeom>
        </p:spPr>
      </p:pic>
      <p:sp>
        <p:nvSpPr>
          <p:cNvPr id="3" name="Title 2">
            <a:extLst>
              <a:ext uri="{FF2B5EF4-FFF2-40B4-BE49-F238E27FC236}">
                <a16:creationId xmlns:a16="http://schemas.microsoft.com/office/drawing/2014/main" id="{4D596215-12B3-F641-BDD8-16BE78391340}"/>
              </a:ext>
            </a:extLst>
          </p:cNvPr>
          <p:cNvSpPr>
            <a:spLocks noGrp="1"/>
          </p:cNvSpPr>
          <p:nvPr>
            <p:ph type="title"/>
          </p:nvPr>
        </p:nvSpPr>
        <p:spPr/>
        <p:txBody>
          <a:bodyPr/>
          <a:lstStyle/>
          <a:p>
            <a:r>
              <a:rPr lang="en-US" dirty="0"/>
              <a:t>Rotary’s causes</a:t>
            </a:r>
          </a:p>
        </p:txBody>
      </p:sp>
      <p:sp>
        <p:nvSpPr>
          <p:cNvPr id="5" name="Text Placeholder 4">
            <a:extLst>
              <a:ext uri="{FF2B5EF4-FFF2-40B4-BE49-F238E27FC236}">
                <a16:creationId xmlns:a16="http://schemas.microsoft.com/office/drawing/2014/main" id="{5C6D9828-1EF5-4345-ABC0-FBAC81FD92C1}"/>
              </a:ext>
            </a:extLst>
          </p:cNvPr>
          <p:cNvSpPr>
            <a:spLocks noGrp="1"/>
          </p:cNvSpPr>
          <p:nvPr>
            <p:ph sz="half" idx="1"/>
          </p:nvPr>
        </p:nvSpPr>
        <p:spPr>
          <a:xfrm>
            <a:off x="277933" y="1535082"/>
            <a:ext cx="7873607" cy="3114978"/>
          </a:xfrm>
        </p:spPr>
        <p:txBody>
          <a:bodyPr>
            <a:normAutofit/>
          </a:bodyPr>
          <a:lstStyle/>
          <a:p>
            <a:pPr marL="457200" indent="-457200">
              <a:buFont typeface="Arial"/>
              <a:buChar char="•"/>
            </a:pPr>
            <a:r>
              <a:rPr lang="en-US" dirty="0">
                <a:cs typeface="Arial"/>
              </a:rPr>
              <a:t>Peacebuilding and conflict prevention</a:t>
            </a:r>
            <a:endParaRPr lang="en-US" dirty="0"/>
          </a:p>
          <a:p>
            <a:pPr marL="457200" indent="-457200">
              <a:buFont typeface="Arial"/>
              <a:buChar char="•"/>
            </a:pPr>
            <a:r>
              <a:rPr lang="en-US" dirty="0">
                <a:cs typeface="Arial"/>
              </a:rPr>
              <a:t>Disease prevention and treatment</a:t>
            </a:r>
            <a:endParaRPr lang="en-US" dirty="0"/>
          </a:p>
          <a:p>
            <a:pPr marL="457200" indent="-457200">
              <a:buFont typeface="Arial"/>
              <a:buChar char="•"/>
            </a:pPr>
            <a:r>
              <a:rPr lang="en-US" dirty="0">
                <a:cs typeface="Arial"/>
              </a:rPr>
              <a:t>Water, sanitation, and hygiene</a:t>
            </a:r>
            <a:endParaRPr lang="en-US" dirty="0"/>
          </a:p>
          <a:p>
            <a:pPr marL="457200" indent="-457200">
              <a:buFont typeface="Arial"/>
              <a:buChar char="•"/>
            </a:pPr>
            <a:r>
              <a:rPr lang="en-US" dirty="0">
                <a:cs typeface="Arial"/>
              </a:rPr>
              <a:t>Maternal and child health</a:t>
            </a:r>
            <a:endParaRPr lang="en-US" dirty="0"/>
          </a:p>
          <a:p>
            <a:pPr marL="457200" indent="-457200">
              <a:buFont typeface="Arial"/>
              <a:buChar char="•"/>
            </a:pPr>
            <a:r>
              <a:rPr lang="en-US" dirty="0">
                <a:cs typeface="Arial"/>
              </a:rPr>
              <a:t>Basic education and literacy</a:t>
            </a:r>
            <a:endParaRPr lang="en-US" dirty="0"/>
          </a:p>
          <a:p>
            <a:pPr marL="457200" indent="-457200">
              <a:buFont typeface="Arial"/>
              <a:buChar char="•"/>
            </a:pPr>
            <a:r>
              <a:rPr lang="en-US" dirty="0">
                <a:cs typeface="Arial"/>
              </a:rPr>
              <a:t>Community economic development</a:t>
            </a:r>
            <a:endParaRPr lang="en-US" dirty="0"/>
          </a:p>
          <a:p>
            <a:endParaRPr lang="en-US" dirty="0"/>
          </a:p>
        </p:txBody>
      </p:sp>
    </p:spTree>
    <p:custDataLst>
      <p:tags r:id="rId1"/>
    </p:custDataLst>
    <p:extLst>
      <p:ext uri="{BB962C8B-B14F-4D97-AF65-F5344CB8AC3E}">
        <p14:creationId xmlns:p14="http://schemas.microsoft.com/office/powerpoint/2010/main" val="231015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wo woman smiling">
            <a:extLst>
              <a:ext uri="{FF2B5EF4-FFF2-40B4-BE49-F238E27FC236}">
                <a16:creationId xmlns:a16="http://schemas.microsoft.com/office/drawing/2014/main" id="{1E61C759-26E3-4A2B-8AD1-27A124E318B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2895600" cy="2312893"/>
          </a:xfrm>
          <a:prstGeom prst="rect">
            <a:avLst/>
          </a:prstGeom>
        </p:spPr>
      </p:pic>
      <p:pic>
        <p:nvPicPr>
          <p:cNvPr id="8" name="Picture 8" descr="woman in scarf smiling">
            <a:extLst>
              <a:ext uri="{FF2B5EF4-FFF2-40B4-BE49-F238E27FC236}">
                <a16:creationId xmlns:a16="http://schemas.microsoft.com/office/drawing/2014/main" id="{8FCC4FEA-4A47-4BC7-8A5C-A9882EEA3F3D}"/>
              </a:ext>
            </a:extLst>
          </p:cNvPr>
          <p:cNvPicPr>
            <a:picLocks noChangeAspect="1"/>
          </p:cNvPicPr>
          <p:nvPr/>
        </p:nvPicPr>
        <p:blipFill rotWithShape="1">
          <a:blip r:embed="rId5">
            <a:extLst>
              <a:ext uri="{28A0092B-C50C-407E-A947-70E740481C1C}">
                <a14:useLocalDpi xmlns:a14="http://schemas.microsoft.com/office/drawing/2010/main"/>
              </a:ext>
            </a:extLst>
          </a:blip>
          <a:srcRect t="-2211"/>
          <a:stretch/>
        </p:blipFill>
        <p:spPr>
          <a:xfrm>
            <a:off x="0" y="3695844"/>
            <a:ext cx="2918353" cy="2536226"/>
          </a:xfrm>
          <a:prstGeom prst="rect">
            <a:avLst/>
          </a:prstGeom>
        </p:spPr>
      </p:pic>
      <p:pic>
        <p:nvPicPr>
          <p:cNvPr id="12" name="Picture 12" descr="Woman speaking on stage">
            <a:extLst>
              <a:ext uri="{FF2B5EF4-FFF2-40B4-BE49-F238E27FC236}">
                <a16:creationId xmlns:a16="http://schemas.microsoft.com/office/drawing/2014/main" id="{FB8788BE-0B45-467F-BC28-F139DFFEE3C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099142" y="3706318"/>
            <a:ext cx="3154396" cy="2514600"/>
          </a:xfrm>
          <a:prstGeom prst="rect">
            <a:avLst/>
          </a:prstGeom>
        </p:spPr>
      </p:pic>
      <p:pic>
        <p:nvPicPr>
          <p:cNvPr id="14" name="Picture 14" descr="Man smiling">
            <a:extLst>
              <a:ext uri="{FF2B5EF4-FFF2-40B4-BE49-F238E27FC236}">
                <a16:creationId xmlns:a16="http://schemas.microsoft.com/office/drawing/2014/main" id="{BFA4BA88-6856-48E9-9A29-FC2B319C69E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266548" y="0"/>
            <a:ext cx="2925452" cy="2514600"/>
          </a:xfrm>
          <a:prstGeom prst="rect">
            <a:avLst/>
          </a:prstGeom>
        </p:spPr>
      </p:pic>
      <p:pic>
        <p:nvPicPr>
          <p:cNvPr id="6" name="Picture 6" descr="Woman speaking on stage">
            <a:extLst>
              <a:ext uri="{FF2B5EF4-FFF2-40B4-BE49-F238E27FC236}">
                <a16:creationId xmlns:a16="http://schemas.microsoft.com/office/drawing/2014/main" id="{2EC60072-FFD2-461E-8492-1C6DA6F74670}"/>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075947" y="0"/>
            <a:ext cx="3212431" cy="2514600"/>
          </a:xfrm>
          <a:prstGeom prst="rect">
            <a:avLst/>
          </a:prstGeom>
        </p:spPr>
      </p:pic>
      <p:pic>
        <p:nvPicPr>
          <p:cNvPr id="16" name="Picture 16" descr="Man outdoors smiling">
            <a:extLst>
              <a:ext uri="{FF2B5EF4-FFF2-40B4-BE49-F238E27FC236}">
                <a16:creationId xmlns:a16="http://schemas.microsoft.com/office/drawing/2014/main" id="{75688792-648B-4651-8BD9-DBB620D8B38F}"/>
              </a:ext>
            </a:extLst>
          </p:cNvPr>
          <p:cNvPicPr>
            <a:picLocks noChangeAspect="1"/>
          </p:cNvPicPr>
          <p:nvPr/>
        </p:nvPicPr>
        <p:blipFill rotWithShape="1">
          <a:blip r:embed="rId9">
            <a:extLst>
              <a:ext uri="{28A0092B-C50C-407E-A947-70E740481C1C}">
                <a14:useLocalDpi xmlns:a14="http://schemas.microsoft.com/office/drawing/2010/main"/>
              </a:ext>
            </a:extLst>
          </a:blip>
          <a:srcRect t="-4198"/>
          <a:stretch/>
        </p:blipFill>
        <p:spPr>
          <a:xfrm>
            <a:off x="9278910" y="3806840"/>
            <a:ext cx="2913089" cy="2414078"/>
          </a:xfrm>
          <a:prstGeom prst="rect">
            <a:avLst/>
          </a:prstGeom>
        </p:spPr>
      </p:pic>
      <p:pic>
        <p:nvPicPr>
          <p:cNvPr id="4" name="Picture 4" descr="Man speaking outdoors">
            <a:extLst>
              <a:ext uri="{FF2B5EF4-FFF2-40B4-BE49-F238E27FC236}">
                <a16:creationId xmlns:a16="http://schemas.microsoft.com/office/drawing/2014/main" id="{361EFFF9-46CA-4A29-A755-FF1EDAEBF10D}"/>
              </a:ext>
            </a:extLst>
          </p:cNvPr>
          <p:cNvPicPr>
            <a:picLocks noChangeAspect="1"/>
          </p:cNvPicPr>
          <p:nvPr/>
        </p:nvPicPr>
        <p:blipFill>
          <a:blip r:embed="rId10"/>
          <a:srcRect/>
          <a:stretch/>
        </p:blipFill>
        <p:spPr>
          <a:xfrm>
            <a:off x="2871177" y="0"/>
            <a:ext cx="3233787" cy="2576722"/>
          </a:xfrm>
          <a:prstGeom prst="rect">
            <a:avLst/>
          </a:prstGeom>
        </p:spPr>
      </p:pic>
      <p:pic>
        <p:nvPicPr>
          <p:cNvPr id="10" name="Picture 10" descr="two men administering medicine to child">
            <a:extLst>
              <a:ext uri="{FF2B5EF4-FFF2-40B4-BE49-F238E27FC236}">
                <a16:creationId xmlns:a16="http://schemas.microsoft.com/office/drawing/2014/main" id="{69293473-45A3-40EF-B811-017860174EE1}"/>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2904566" y="3930863"/>
            <a:ext cx="3200400" cy="2290055"/>
          </a:xfrm>
          <a:prstGeom prst="rect">
            <a:avLst/>
          </a:prstGeom>
        </p:spPr>
      </p:pic>
      <p:sp>
        <p:nvSpPr>
          <p:cNvPr id="3" name="Rectangle 2">
            <a:extLst>
              <a:ext uri="{FF2B5EF4-FFF2-40B4-BE49-F238E27FC236}">
                <a16:creationId xmlns:a16="http://schemas.microsoft.com/office/drawing/2014/main" id="{C663D755-CDC0-D245-83CE-A06C0FBCCA2C}"/>
              </a:ext>
            </a:extLst>
          </p:cNvPr>
          <p:cNvSpPr/>
          <p:nvPr/>
        </p:nvSpPr>
        <p:spPr>
          <a:xfrm>
            <a:off x="0" y="2303362"/>
            <a:ext cx="12192000" cy="1632030"/>
          </a:xfrm>
          <a:prstGeom prst="rect">
            <a:avLst/>
          </a:prstGeom>
          <a:solidFill>
            <a:srgbClr val="00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E97315A-6261-8344-9146-E2F137664232}"/>
              </a:ext>
            </a:extLst>
          </p:cNvPr>
          <p:cNvSpPr txBox="1">
            <a:spLocks/>
          </p:cNvSpPr>
          <p:nvPr/>
        </p:nvSpPr>
        <p:spPr>
          <a:xfrm>
            <a:off x="1524000" y="2778503"/>
            <a:ext cx="9144000" cy="731520"/>
          </a:xfrm>
          <a:prstGeom prst="rect">
            <a:avLst/>
          </a:prstGeom>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fontAlgn="auto">
              <a:spcAft>
                <a:spcPts val="0"/>
              </a:spcAft>
            </a:pPr>
            <a:r>
              <a:rPr lang="en-US" sz="4900" dirty="0">
                <a:solidFill>
                  <a:schemeClr val="bg1"/>
                </a:solidFill>
              </a:rPr>
              <a:t>Rotary Members</a:t>
            </a:r>
          </a:p>
        </p:txBody>
      </p:sp>
    </p:spTree>
    <p:custDataLst>
      <p:tags r:id="rId1"/>
    </p:custDataLst>
    <p:extLst>
      <p:ext uri="{BB962C8B-B14F-4D97-AF65-F5344CB8AC3E}">
        <p14:creationId xmlns:p14="http://schemas.microsoft.com/office/powerpoint/2010/main" val="3118623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1_TI CORPORATE: 4X3 – TITLE &amp; CONTENT" val="Yl9LQB4N"/>
  <p:tag name="ARTICULATE_PROJECT_OPEN" val="0"/>
  <p:tag name="ARTICULATE_SLIDE_COUNT" val="4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1_TI Corporate: 4x3 – Title &amp; Content</Template>
  <TotalTime>2254</TotalTime>
  <Words>3359</Words>
  <Application>Microsoft Macintosh PowerPoint</Application>
  <PresentationFormat>Widescreen</PresentationFormat>
  <Paragraphs>277</Paragraphs>
  <Slides>33</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Arial,Sans-Serif</vt:lpstr>
      <vt:lpstr>Calibri</vt:lpstr>
      <vt:lpstr>Myriad Pro</vt:lpstr>
      <vt:lpstr>Myriad Pro Light</vt:lpstr>
      <vt:lpstr>Toastmasters Theme Light Mode</vt:lpstr>
      <vt:lpstr>Toastmasters Theme Dark Mode</vt:lpstr>
      <vt:lpstr>PowerPoint Presentation</vt:lpstr>
      <vt:lpstr>PowerPoint Presentation</vt:lpstr>
      <vt:lpstr>The Alliance</vt:lpstr>
      <vt:lpstr>PowerPoint Presentation</vt:lpstr>
      <vt:lpstr>Benefits</vt:lpstr>
      <vt:lpstr>Learn More About Rotary</vt:lpstr>
      <vt:lpstr>PowerPoint Presentation</vt:lpstr>
      <vt:lpstr>Rotary’s causes</vt:lpstr>
      <vt:lpstr>PowerPoint Presentation</vt:lpstr>
      <vt:lpstr>Clubs</vt:lpstr>
      <vt:lpstr>PowerPoint Presentation</vt:lpstr>
      <vt:lpstr>Organization structure</vt:lpstr>
      <vt:lpstr>Learn More About Toastmasters</vt:lpstr>
      <vt:lpstr>What is Toastmasters?</vt:lpstr>
      <vt:lpstr>Who are Toastmasters members?</vt:lpstr>
      <vt:lpstr>PowerPoint Presentation</vt:lpstr>
      <vt:lpstr>PowerPoint Presentation</vt:lpstr>
      <vt:lpstr>Feedback</vt:lpstr>
      <vt:lpstr>PowerPoint Presentation</vt:lpstr>
      <vt:lpstr>PowerPoint Presentation</vt:lpstr>
      <vt:lpstr>Get Involved</vt:lpstr>
      <vt:lpstr>Reach out</vt:lpstr>
      <vt:lpstr>PowerPoint Presentation</vt:lpstr>
      <vt:lpstr>Collaboration</vt:lpstr>
      <vt:lpstr>PowerPoint Presentation</vt:lpstr>
      <vt:lpstr>Source your speakers</vt:lpstr>
      <vt:lpstr>PowerPoint Presentation</vt:lpstr>
      <vt:lpstr>PowerPoint Presentation</vt:lpstr>
      <vt:lpstr>PowerPoint Presentation</vt:lpstr>
      <vt:lpstr>PowerPoint Presentation</vt:lpstr>
      <vt:lpstr>Questions? Email: toastmastersalliance@rotary.org</vt:lpstr>
      <vt:lpstr>PowerPoint Presentation</vt:lpstr>
      <vt:lpstr>Questions? Email: rotaryalliance@toastmasters.org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Ingram</dc:creator>
  <cp:lastModifiedBy>Andrew Kubik</cp:lastModifiedBy>
  <cp:revision>212</cp:revision>
  <cp:lastPrinted>2020-05-01T21:49:36Z</cp:lastPrinted>
  <dcterms:created xsi:type="dcterms:W3CDTF">2019-11-12T22:00:13Z</dcterms:created>
  <dcterms:modified xsi:type="dcterms:W3CDTF">2026-03-13T21:04:34Z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21087F34-E8A9-4791-BA0A-46BF5669FB29</vt:lpwstr>
  </property>
  <property fmtid="{D5CDD505-2E9C-101B-9397-08002B2CF9AE}" pid="3" name="ArticulatePath">
    <vt:lpwstr>https://toastmasterseo-my.sharepoint.com/personal/krynerson_toastmasters_org/Documents/Microsoft Teams Chat Files/2019DistrictLeaderTrainingSession2</vt:lpwstr>
  </property>
</Properties>
</file>