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6" r:id="rId5"/>
    <p:sldId id="259" r:id="rId6"/>
    <p:sldId id="269" r:id="rId7"/>
    <p:sldId id="270" r:id="rId8"/>
    <p:sldId id="261" r:id="rId9"/>
    <p:sldId id="273" r:id="rId10"/>
    <p:sldId id="277" r:id="rId11"/>
    <p:sldId id="274" r:id="rId12"/>
    <p:sldId id="276" r:id="rId13"/>
    <p:sldId id="279" r:id="rId14"/>
    <p:sldId id="280" r:id="rId15"/>
    <p:sldId id="281" r:id="rId16"/>
    <p:sldId id="283" r:id="rId17"/>
    <p:sldId id="268" r:id="rId18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D5E4B48-34B8-59C7-ED79-C29ECA0D28FE}" name="Kristen Henriksen" initials="KH" userId="S::KHenriksen@toastmasters.org::58f6fa20-f44a-4998-b435-8c2c460a2d1b" providerId="AD"/>
  <p188:author id="{463CBB83-9A4A-D324-E352-2EBB022D6320}" name="Kate Wingrove" initials="KW" userId="S::kwingrove@toastmasters.org::a4c12e72-2606-4b60-872c-23cec70faee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E249"/>
    <a:srgbClr val="AF0029"/>
    <a:srgbClr val="993366"/>
    <a:srgbClr val="DDDDDD"/>
    <a:srgbClr val="66CCFF"/>
    <a:srgbClr val="008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548"/>
    <p:restoredTop sz="94658"/>
  </p:normalViewPr>
  <p:slideViewPr>
    <p:cSldViewPr>
      <p:cViewPr varScale="1">
        <p:scale>
          <a:sx n="102" d="100"/>
          <a:sy n="102" d="100"/>
        </p:scale>
        <p:origin x="912" y="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1B214EB-CF3E-9937-D227-FA977580EA6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Title goes here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8476688C-14DF-771D-8EF0-98FD172101C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CD4B3285-EF87-812F-B320-1A0F09F29C7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r>
              <a:rPr lang="en-US"/>
              <a:t>Title goes here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B4C84637-ECBC-4C33-9CCB-2C9F7AF5D3E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2367C9A-F950-4C12-9796-FC6E4369CC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2DC223D7-9A9E-7C14-B57F-A7D8F56A991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46832310-5CD7-8AE9-114F-5731499DB0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08809A72-577D-3FAF-A791-F7B173381CC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13801D09-42EC-EB4F-78D2-AC5CC2B4E16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>
            <a:extLst>
              <a:ext uri="{FF2B5EF4-FFF2-40B4-BE49-F238E27FC236}">
                <a16:creationId xmlns:a16="http://schemas.microsoft.com/office/drawing/2014/main" id="{555ADB0F-35EE-C24C-9F75-AE5C6963F5E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B6FE58CF-C5EA-53FA-ACCD-7B278E8B913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122F3C-DBE3-4E84-8518-4C137862CFA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pitchFamily="-105" charset="-128"/>
        <a:cs typeface="ＭＳ Ｐゴシック" pitchFamily="-105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F75D4ABD-E383-4158-AF96-4AEACB3F5ED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30DBA28-1F0E-4567-BE2A-381BA16DE364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F380D1FE-CA51-3EC0-B8A8-E1BE41491A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8AD3A280-3729-2A80-7AD4-A50CCB9450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>
            <a:extLst>
              <a:ext uri="{FF2B5EF4-FFF2-40B4-BE49-F238E27FC236}">
                <a16:creationId xmlns:a16="http://schemas.microsoft.com/office/drawing/2014/main" id="{50B7B11C-70DE-61E5-6F18-ABC3A6915FB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D5E81E1-773F-45E9-BB92-7CFFF47BF5AA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35843" name="Rectangle 2">
            <a:extLst>
              <a:ext uri="{FF2B5EF4-FFF2-40B4-BE49-F238E27FC236}">
                <a16:creationId xmlns:a16="http://schemas.microsoft.com/office/drawing/2014/main" id="{B7394E7B-2D23-5F0C-5E8A-CC3B8940330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>
            <a:extLst>
              <a:ext uri="{FF2B5EF4-FFF2-40B4-BE49-F238E27FC236}">
                <a16:creationId xmlns:a16="http://schemas.microsoft.com/office/drawing/2014/main" id="{50C05142-A5A0-0016-4A11-DC7E009883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5E5C53FE-DD8F-1141-C734-91BB4E12CC6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02C65F01-B681-497D-969B-A8B68216CAFE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37891" name="Rectangle 2">
            <a:extLst>
              <a:ext uri="{FF2B5EF4-FFF2-40B4-BE49-F238E27FC236}">
                <a16:creationId xmlns:a16="http://schemas.microsoft.com/office/drawing/2014/main" id="{DF3BD06C-2AE4-037D-79FF-1BDC62AF1E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>
            <a:extLst>
              <a:ext uri="{FF2B5EF4-FFF2-40B4-BE49-F238E27FC236}">
                <a16:creationId xmlns:a16="http://schemas.microsoft.com/office/drawing/2014/main" id="{FE9B43D8-209D-693C-9D44-CD1D1BBAE8E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8249DAE8-A444-BB08-3A33-4394B1C7C1B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B1CC279-EF5F-4449-AF68-7C5A74AADFB4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D30C6456-E5EA-006F-6CEF-A33F71064F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ACE75FD0-29B4-4712-7EEC-1FA482FBC5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C82B26A7-5562-6651-9A09-0BC478087A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91BEB753-858A-4DA0-9771-8899DDCAB8A6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C8C90D42-8F11-8A91-BDA3-6126A2FD06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36DA88A7-C592-51A8-BE58-24BBB04D312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56C0A46D-50AA-B7A0-FA47-70E795F1AA8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136140EF-0F3D-445C-905A-54538BB2C3B3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44035" name="Rectangle 2">
            <a:extLst>
              <a:ext uri="{FF2B5EF4-FFF2-40B4-BE49-F238E27FC236}">
                <a16:creationId xmlns:a16="http://schemas.microsoft.com/office/drawing/2014/main" id="{08FEDF7E-700F-59A7-59B0-74F68A264BA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530A51FC-9F81-2EF1-EDD9-8FFC348C5D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FA23AD71-BFE7-2E11-B7AD-A470FDEA8B5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316072BD-B034-4FF5-AED2-B289F3246AD5}" type="slidenum">
              <a:rPr lang="en-US" altLang="en-US" sz="1200"/>
              <a:pPr/>
              <a:t>2</a:t>
            </a:fld>
            <a:endParaRPr lang="en-US" altLang="en-US" sz="1200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A6959C84-4FF0-C6E8-9F02-0031CD7ECFA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133A1FF0-DB46-15FD-DD40-B4D8B3B399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7B2AFB96-582D-6175-D0E8-9E4723661AD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F8CB669-7DF0-4042-A4AC-0FCCC3E586F6}" type="slidenum">
              <a:rPr lang="en-US" altLang="en-US" sz="1200"/>
              <a:pPr/>
              <a:t>3</a:t>
            </a:fld>
            <a:endParaRPr lang="en-US" altLang="en-US" sz="1200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9C3FE560-DA5E-D158-58A4-815A38C288B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8C5316D7-EDCA-F083-CF18-37B8927A571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A1F54090-A0F1-D9D2-248E-53A6C01B2A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48FF94B-0B83-4151-B689-05BDBC5920C6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F929A6D7-CB75-A94D-8919-2AD18E08DD5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B1B72E83-0809-E1AE-F286-8083149E993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6A1B8C5C-3F4A-E5D6-ABA1-0C8D4DFDFE6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223618D-8B64-46DC-ACF8-25559B071CE0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46CA2D56-8C8D-C816-092B-A145D5DC34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F38F7439-028B-9624-BA24-B0962B2C1A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766E2C97-232E-CB4E-8D5A-13FBF06F4D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FF11C68-A7F0-41F9-8342-E8D22DE3DD53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C0D50783-CB14-2946-8F20-C36E80356C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802A5502-E94D-A1C6-8813-4180BC5625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>
            <a:extLst>
              <a:ext uri="{FF2B5EF4-FFF2-40B4-BE49-F238E27FC236}">
                <a16:creationId xmlns:a16="http://schemas.microsoft.com/office/drawing/2014/main" id="{587AE139-16B1-8BD2-35A7-ABCDEA901C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7487863-5841-4EC5-95A5-E04190D85726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29699" name="Rectangle 2">
            <a:extLst>
              <a:ext uri="{FF2B5EF4-FFF2-40B4-BE49-F238E27FC236}">
                <a16:creationId xmlns:a16="http://schemas.microsoft.com/office/drawing/2014/main" id="{13703168-B1AE-0310-D068-5C4C95E7343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>
            <a:extLst>
              <a:ext uri="{FF2B5EF4-FFF2-40B4-BE49-F238E27FC236}">
                <a16:creationId xmlns:a16="http://schemas.microsoft.com/office/drawing/2014/main" id="{3A67DCC1-ECB0-B603-521B-4649E59AD7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>
            <a:extLst>
              <a:ext uri="{FF2B5EF4-FFF2-40B4-BE49-F238E27FC236}">
                <a16:creationId xmlns:a16="http://schemas.microsoft.com/office/drawing/2014/main" id="{EA2FE5E6-4159-DC47-5385-D24BC1C385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759669D9-426F-440C-BCE5-8AB617946088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31747" name="Rectangle 2">
            <a:extLst>
              <a:ext uri="{FF2B5EF4-FFF2-40B4-BE49-F238E27FC236}">
                <a16:creationId xmlns:a16="http://schemas.microsoft.com/office/drawing/2014/main" id="{F78330AF-94C5-8BBB-9D45-FCEA938FAF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D9B17A78-ACE1-70CA-3830-514BCD661F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C977E751-91BE-0FC4-A7B1-ABB11EDC23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4D21D57D-E195-4794-B68F-028AA26B007D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753CCCF8-9586-D42A-3A0C-79F25481E75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CCE1FD71-A483-F44D-E470-864F5C2545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80118582"/>
      </p:ext>
    </p:extLst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1158459"/>
      </p:ext>
    </p:extLst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0131793"/>
      </p:ext>
    </p:extLst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9649363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6821613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807537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397004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9194196"/>
      </p:ext>
    </p:extLst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6544344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763053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3057690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4059651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 descr="ppt pg bkgd-1.png">
            <a:extLst>
              <a:ext uri="{FF2B5EF4-FFF2-40B4-BE49-F238E27FC236}">
                <a16:creationId xmlns:a16="http://schemas.microsoft.com/office/drawing/2014/main" id="{5E69472C-D47B-79FB-AD01-9E67AE4C7CE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>
            <a:extLst>
              <a:ext uri="{FF2B5EF4-FFF2-40B4-BE49-F238E27FC236}">
                <a16:creationId xmlns:a16="http://schemas.microsoft.com/office/drawing/2014/main" id="{550D1F80-931C-B7BB-363E-ADB634CC6C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17961" dir="2700000" algn="ctr" rotWithShape="0">
              <a:schemeClr val="bg2">
                <a:alpha val="74998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657EBAA2-4654-28D2-E8FF-D75FFFD5C0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cut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 kern="1200" spc="-150">
          <a:solidFill>
            <a:srgbClr val="701629"/>
          </a:solidFill>
          <a:latin typeface="Arial"/>
          <a:ea typeface="ヒラギノ角ゴ Pro W3" charset="-128"/>
          <a:cs typeface="ヒラギノ角ゴ Pro W3" charset="-128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701629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701629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701629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701629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ctr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6pPr>
      <a:lvl7pPr marL="914400" algn="ctr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7pPr>
      <a:lvl8pPr marL="1371600" algn="ctr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8pPr>
      <a:lvl9pPr marL="1828800" algn="ctr" rtl="0" fontAlgn="base">
        <a:lnSpc>
          <a:spcPct val="7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Verdan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701629"/>
        </a:buClr>
        <a:buFont typeface="Webdings" panose="05030102010509060703" pitchFamily="18" charset="2"/>
        <a:buChar char="4"/>
        <a:defRPr sz="3000">
          <a:solidFill>
            <a:schemeClr val="tx1"/>
          </a:solidFill>
          <a:latin typeface="Arial"/>
          <a:ea typeface="ヒラギノ角ゴ Pro W3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700">
          <a:solidFill>
            <a:schemeClr val="tx1"/>
          </a:solidFill>
          <a:latin typeface="Arial"/>
          <a:ea typeface="ヒラギノ角ゴ Pro W3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/>
          <a:ea typeface="ヒラギノ角ゴ Pro W3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/>
          <a:ea typeface="ヒラギノ角ゴ Pro W3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/>
          <a:ea typeface="ヒラギノ角ゴ Pro W3" charset="-128"/>
          <a:cs typeface="Arial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ヒラギノ角ゴ Pro W3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ppt title pg bkgd-1.png">
            <a:extLst>
              <a:ext uri="{FF2B5EF4-FFF2-40B4-BE49-F238E27FC236}">
                <a16:creationId xmlns:a16="http://schemas.microsoft.com/office/drawing/2014/main" id="{E65B3B53-B32B-8E97-432D-7ECDD8B70A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44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1033">
            <a:extLst>
              <a:ext uri="{FF2B5EF4-FFF2-40B4-BE49-F238E27FC236}">
                <a16:creationId xmlns:a16="http://schemas.microsoft.com/office/drawing/2014/main" id="{4E18FB24-42F3-A670-FF91-E8FCA34C2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13763" y="6248400"/>
            <a:ext cx="3778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/>
            <a:r>
              <a:rPr lang="en-US" altLang="en-US" sz="900">
                <a:latin typeface="Arial" panose="020B0604020202020204" pitchFamily="34" charset="0"/>
                <a:cs typeface="Arial" panose="020B0604020202020204" pitchFamily="34" charset="0"/>
              </a:rPr>
              <a:t>312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D6AC2A-3551-DAA2-7CDC-E1E4365A24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1375" y="3055938"/>
            <a:ext cx="49307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400">
                <a:latin typeface="Arial" panose="020B0604020202020204" pitchFamily="34" charset="0"/>
                <a:cs typeface="Arial" panose="020B0604020202020204" pitchFamily="34" charset="0"/>
              </a:rPr>
              <a:t>The Leadership Excellence Series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EF4C8B-84BA-BF9E-2EEA-21A9A6BCC44C}"/>
              </a:ext>
            </a:extLst>
          </p:cNvPr>
          <p:cNvSpPr txBox="1"/>
          <p:nvPr/>
        </p:nvSpPr>
        <p:spPr>
          <a:xfrm>
            <a:off x="1541463" y="3665538"/>
            <a:ext cx="6046787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800" b="1" spc="-150" dirty="0">
                <a:solidFill>
                  <a:srgbClr val="701629"/>
                </a:solidFill>
                <a:latin typeface="Arial"/>
                <a:ea typeface="+mn-ea"/>
                <a:cs typeface="Arial"/>
              </a:rPr>
              <a:t>Developing a Mission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BD04734F-2B0B-5D71-4B85-2CA43D322C8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87425" y="2203450"/>
            <a:ext cx="6456363" cy="3584575"/>
          </a:xfrm>
        </p:spPr>
        <p:txBody>
          <a:bodyPr/>
          <a:lstStyle/>
          <a:p>
            <a:pPr>
              <a:buFont typeface="Webdings" panose="05030102010509060703" pitchFamily="18" charset="2"/>
              <a:buChar char=""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Conduct a brainstorming meeting</a:t>
            </a:r>
            <a:b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to involve others.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Write down your organization’s: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Values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Beliefs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Goals</a:t>
            </a:r>
          </a:p>
        </p:txBody>
      </p:sp>
      <p:sp>
        <p:nvSpPr>
          <p:cNvPr id="34819" name="Rectangle 12">
            <a:extLst>
              <a:ext uri="{FF2B5EF4-FFF2-40B4-BE49-F238E27FC236}">
                <a16:creationId xmlns:a16="http://schemas.microsoft.com/office/drawing/2014/main" id="{99D0D0AC-4219-078B-0DA2-14B4CA546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3BD9C6D-3C0D-7FE0-DED1-CC4E14D15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16000"/>
            <a:ext cx="65532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Creating Your </a:t>
            </a:r>
            <a:br>
              <a:rPr lang="en-US" altLang="en-US">
                <a:latin typeface="Arial" panose="020B0604020202020204" pitchFamily="34" charset="0"/>
              </a:rPr>
            </a:br>
            <a:r>
              <a:rPr lang="en-US" altLang="en-US">
                <a:latin typeface="Arial" panose="020B0604020202020204" pitchFamily="34" charset="0"/>
              </a:rPr>
              <a:t>Mission Statement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2A80B1EA-9400-60DB-4E57-0380AABACEE4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87425" y="2203450"/>
            <a:ext cx="7218363" cy="3584575"/>
          </a:xfrm>
        </p:spPr>
        <p:txBody>
          <a:bodyPr/>
          <a:lstStyle/>
          <a:p>
            <a:pPr>
              <a:spcAft>
                <a:spcPts val="600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Prioritize each value, belief, and goal.</a:t>
            </a:r>
          </a:p>
          <a:p>
            <a:pPr>
              <a:spcAft>
                <a:spcPts val="600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Write a draft of your mission statement.</a:t>
            </a:r>
          </a:p>
        </p:txBody>
      </p:sp>
      <p:sp>
        <p:nvSpPr>
          <p:cNvPr id="36867" name="Rectangle 12">
            <a:extLst>
              <a:ext uri="{FF2B5EF4-FFF2-40B4-BE49-F238E27FC236}">
                <a16:creationId xmlns:a16="http://schemas.microsoft.com/office/drawing/2014/main" id="{8440793C-3B64-AB47-B261-DC3F314DC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0" y="6400800"/>
            <a:ext cx="3190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10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9756F4F-D5D6-8DED-065A-D50318DB3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16000"/>
            <a:ext cx="65532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Creating Your </a:t>
            </a:r>
            <a:br>
              <a:rPr lang="en-US" altLang="en-US">
                <a:latin typeface="Arial" panose="020B0604020202020204" pitchFamily="34" charset="0"/>
              </a:rPr>
            </a:br>
            <a:r>
              <a:rPr lang="en-US" altLang="en-US">
                <a:latin typeface="Arial" panose="020B0604020202020204" pitchFamily="34" charset="0"/>
              </a:rPr>
              <a:t>Mission Statement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E7891941-BF1F-8221-40F1-6E7D3B8F2CE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87425" y="2203450"/>
            <a:ext cx="7242175" cy="4502150"/>
          </a:xfrm>
        </p:spPr>
        <p:txBody>
          <a:bodyPr/>
          <a:lstStyle/>
          <a:p>
            <a:pPr>
              <a:buFont typeface="Webdings" panose="05030102010509060703" pitchFamily="18" charset="2"/>
              <a:buChar char=""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After each draft:</a:t>
            </a:r>
            <a:endParaRPr lang="en-US" altLang="en-US">
              <a:latin typeface="Arial" panose="020B0604020202020204" pitchFamily="34" charset="0"/>
            </a:endParaRP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Does this mission clearly depict what the organization values and believes?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Does this mission portray the goals of the organization?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Does this mission cause those involved with the organization to positively act?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altLang="en-US">
              <a:latin typeface="Arial" panose="020B0604020202020204" pitchFamily="34" charset="0"/>
            </a:endParaRP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8915" name="Rectangle 12">
            <a:extLst>
              <a:ext uri="{FF2B5EF4-FFF2-40B4-BE49-F238E27FC236}">
                <a16:creationId xmlns:a16="http://schemas.microsoft.com/office/drawing/2014/main" id="{60EEFEAA-8C04-6869-B2A0-C3C9B5325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0" y="6400800"/>
            <a:ext cx="3190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11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8E98146-7D13-D072-B254-926CA241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16000"/>
            <a:ext cx="65532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Creating Your </a:t>
            </a:r>
            <a:br>
              <a:rPr lang="en-US" altLang="en-US">
                <a:latin typeface="Arial" panose="020B0604020202020204" pitchFamily="34" charset="0"/>
              </a:rPr>
            </a:br>
            <a:r>
              <a:rPr lang="en-US" altLang="en-US">
                <a:latin typeface="Arial" panose="020B0604020202020204" pitchFamily="34" charset="0"/>
              </a:rPr>
              <a:t>Mission Statement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C2BDE525-823D-C87B-0C02-0C4F477252F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987425" y="2203450"/>
            <a:ext cx="7218363" cy="4121150"/>
          </a:xfrm>
        </p:spPr>
        <p:txBody>
          <a:bodyPr/>
          <a:lstStyle/>
          <a:p>
            <a:pPr>
              <a:spcAft>
                <a:spcPts val="600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Put it in writing.</a:t>
            </a:r>
          </a:p>
          <a:p>
            <a:pPr>
              <a:spcAft>
                <a:spcPts val="600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Talk about the mission all the time.</a:t>
            </a:r>
          </a:p>
          <a:p>
            <a:pPr>
              <a:spcAft>
                <a:spcPts val="600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Explain the benefits.</a:t>
            </a:r>
          </a:p>
          <a:p>
            <a:pPr>
              <a:spcAft>
                <a:spcPts val="600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Be enthusiastic about the mission.</a:t>
            </a:r>
          </a:p>
          <a:p>
            <a:pPr>
              <a:spcAft>
                <a:spcPts val="600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</a:rPr>
              <a:t>Describe how specific activities achieve the mission.</a:t>
            </a:r>
          </a:p>
        </p:txBody>
      </p:sp>
      <p:sp>
        <p:nvSpPr>
          <p:cNvPr id="40963" name="Rectangle 12">
            <a:extLst>
              <a:ext uri="{FF2B5EF4-FFF2-40B4-BE49-F238E27FC236}">
                <a16:creationId xmlns:a16="http://schemas.microsoft.com/office/drawing/2014/main" id="{E8109E26-7CD2-09BE-F4CF-91B06B0D8D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0" y="6400800"/>
            <a:ext cx="3190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12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609990-C74B-F9C6-A629-F09E61222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16000"/>
            <a:ext cx="65532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Communicating</a:t>
            </a:r>
            <a:br>
              <a:rPr lang="en-US" altLang="en-US">
                <a:latin typeface="Arial" panose="020B0604020202020204" pitchFamily="34" charset="0"/>
              </a:rPr>
            </a:br>
            <a:r>
              <a:rPr lang="en-US" altLang="en-US">
                <a:latin typeface="Arial" panose="020B0604020202020204" pitchFamily="34" charset="0"/>
              </a:rPr>
              <a:t>the Mission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98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5" name="Rectangle 11">
            <a:extLst>
              <a:ext uri="{FF2B5EF4-FFF2-40B4-BE49-F238E27FC236}">
                <a16:creationId xmlns:a16="http://schemas.microsoft.com/office/drawing/2014/main" id="{1A5608E5-E262-8444-D4F5-D273BE08F49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219200" y="2057400"/>
            <a:ext cx="7010400" cy="4114800"/>
          </a:xfrm>
        </p:spPr>
        <p:txBody>
          <a:bodyPr/>
          <a:lstStyle/>
          <a:p>
            <a:pPr marL="0" indent="0" eaLnBrk="1" hangingPunct="1">
              <a:lnSpc>
                <a:spcPct val="110000"/>
              </a:lnSpc>
              <a:buFontTx/>
              <a:buNone/>
            </a:pPr>
            <a:r>
              <a:rPr lang="en-US" altLang="en-US" sz="3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Reduce your plan to writing. </a:t>
            </a:r>
            <a:br>
              <a:rPr lang="en-US" altLang="en-US" sz="3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3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The moment you complete this, </a:t>
            </a:r>
            <a:br>
              <a:rPr lang="en-US" altLang="en-US" sz="3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3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you will have definitely given concrete </a:t>
            </a:r>
            <a:br>
              <a:rPr lang="en-US" altLang="en-US" sz="3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</a:br>
            <a:r>
              <a:rPr lang="en-US" altLang="en-US" sz="3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form to the intangible desire.</a:t>
            </a:r>
          </a:p>
          <a:p>
            <a:pPr marL="0" indent="0" algn="r" eaLnBrk="1" hangingPunct="1">
              <a:lnSpc>
                <a:spcPct val="150000"/>
              </a:lnSpc>
              <a:buFontTx/>
              <a:buNone/>
            </a:pPr>
            <a:r>
              <a:rPr lang="en-US" altLang="en-US" sz="28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– Napoleon Hill</a:t>
            </a:r>
          </a:p>
        </p:txBody>
      </p:sp>
      <p:sp>
        <p:nvSpPr>
          <p:cNvPr id="43011" name="Rectangle 6">
            <a:extLst>
              <a:ext uri="{FF2B5EF4-FFF2-40B4-BE49-F238E27FC236}">
                <a16:creationId xmlns:a16="http://schemas.microsoft.com/office/drawing/2014/main" id="{64E39111-A1E4-54C5-4E1B-B7E43E5397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5800" y="6400800"/>
            <a:ext cx="3952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13</a:t>
            </a:r>
          </a:p>
        </p:txBody>
      </p:sp>
      <p:sp>
        <p:nvSpPr>
          <p:cNvPr id="4" name="Title 5">
            <a:extLst>
              <a:ext uri="{FF2B5EF4-FFF2-40B4-BE49-F238E27FC236}">
                <a16:creationId xmlns:a16="http://schemas.microsoft.com/office/drawing/2014/main" id="{540E980D-2D04-79A7-81AD-61E2FAA7C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Conclusion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7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5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">
            <a:extLst>
              <a:ext uri="{FF2B5EF4-FFF2-40B4-BE49-F238E27FC236}">
                <a16:creationId xmlns:a16="http://schemas.microsoft.com/office/drawing/2014/main" id="{44828D16-CA6E-9326-9EA9-E434426D3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F15EB54-9633-7FA3-E206-2CB80E860E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A Few Examples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B5A588-E8CD-C98C-5FDB-DCC59B4E4B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2024063"/>
            <a:ext cx="55880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/>
            <a:r>
              <a:rPr lang="en-US" altLang="en-US" sz="3000" b="1">
                <a:latin typeface="Arial" panose="020B0604020202020204" pitchFamily="34" charset="0"/>
                <a:cs typeface="Arial" panose="020B0604020202020204" pitchFamily="34" charset="0"/>
              </a:rPr>
              <a:t>Nike’s Mission Statement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A9415DD4-BBBB-AC2A-395B-96553F911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743200"/>
            <a:ext cx="6172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701629"/>
              </a:buClr>
              <a:defRPr/>
            </a:pPr>
            <a:r>
              <a:rPr lang="en-US" sz="32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5" charset="0"/>
                <a:ea typeface="Arial" pitchFamily="-105" charset="0"/>
                <a:cs typeface="Arial" pitchFamily="-105" charset="0"/>
              </a:rPr>
              <a:t>To bring inspiration and innovation to every</a:t>
            </a:r>
            <a:br>
              <a:rPr lang="en-US" sz="32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5" charset="0"/>
                <a:ea typeface="Arial" pitchFamily="-105" charset="0"/>
                <a:cs typeface="Arial" pitchFamily="-105" charset="0"/>
              </a:rPr>
            </a:br>
            <a:r>
              <a:rPr lang="en-US" sz="32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5" charset="0"/>
                <a:ea typeface="Arial" pitchFamily="-105" charset="0"/>
                <a:cs typeface="Arial" pitchFamily="-105" charset="0"/>
              </a:rPr>
              <a:t>athlete* in the world.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701629"/>
              </a:buClr>
              <a:defRPr/>
            </a:pPr>
            <a:r>
              <a:rPr lang="en-US" sz="32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5" charset="0"/>
                <a:ea typeface="Arial" pitchFamily="-105" charset="0"/>
                <a:cs typeface="Arial" pitchFamily="-105" charset="0"/>
              </a:rPr>
              <a:t>*If you have a body,</a:t>
            </a:r>
            <a:br>
              <a:rPr lang="en-US" sz="32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5" charset="0"/>
                <a:ea typeface="Arial" pitchFamily="-105" charset="0"/>
                <a:cs typeface="Arial" pitchFamily="-105" charset="0"/>
              </a:rPr>
            </a:br>
            <a:r>
              <a:rPr lang="en-US" sz="32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5" charset="0"/>
                <a:ea typeface="Arial" pitchFamily="-105" charset="0"/>
                <a:cs typeface="Arial" pitchFamily="-105" charset="0"/>
              </a:rPr>
              <a:t>you are an athlete.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701629"/>
              </a:buClr>
              <a:defRPr/>
            </a:pPr>
            <a:r>
              <a:rPr lang="en-US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pitchFamily="-105" charset="0"/>
                <a:ea typeface="Arial" pitchFamily="-105" charset="0"/>
                <a:cs typeface="Arial" pitchFamily="-105" charset="0"/>
              </a:rPr>
              <a:t>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">
            <a:extLst>
              <a:ext uri="{FF2B5EF4-FFF2-40B4-BE49-F238E27FC236}">
                <a16:creationId xmlns:a16="http://schemas.microsoft.com/office/drawing/2014/main" id="{FE17A84E-EF51-76E7-135B-C1D3DF8E0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025626C-CE02-1C73-6C34-DCB0DF109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A Few Examples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252A46-2E7B-97DC-F2CF-8C4C087BF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2024063"/>
            <a:ext cx="6502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/>
            <a:r>
              <a:rPr lang="en-US" altLang="en-US" sz="3000" b="1">
                <a:latin typeface="Arial" panose="020B0604020202020204" pitchFamily="34" charset="0"/>
                <a:cs typeface="Arial" panose="020B0604020202020204" pitchFamily="34" charset="0"/>
              </a:rPr>
              <a:t>Microsoft’s Mission Statement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178A9BEC-F8E2-95F8-B398-DEE3A22FE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1600" y="2743200"/>
            <a:ext cx="6172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701629"/>
              </a:buClr>
            </a:pPr>
            <a:r>
              <a:rPr lang="en-US" altLang="en-US" sz="32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We empower the world.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701629"/>
              </a:buClr>
            </a:pPr>
            <a:r>
              <a:rPr lang="en-US" sz="3200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 empower every individual and every organization on the earth to accomplish more.</a:t>
            </a:r>
          </a:p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701629"/>
              </a:buClr>
            </a:pPr>
            <a:endParaRPr lang="en-US" alt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>
            <a:extLst>
              <a:ext uri="{FF2B5EF4-FFF2-40B4-BE49-F238E27FC236}">
                <a16:creationId xmlns:a16="http://schemas.microsoft.com/office/drawing/2014/main" id="{03CB3EE5-FC42-1C5A-1BAD-4A2EEC19EA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957EF71-F7BD-4D9C-5722-C14D4D85C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A Few Examples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EE6209-8183-8207-0799-717C8F11D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0" y="2024063"/>
            <a:ext cx="65024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/>
            <a:r>
              <a:rPr lang="en-US" altLang="en-US" sz="3000" b="1">
                <a:latin typeface="Arial" panose="020B0604020202020204" pitchFamily="34" charset="0"/>
                <a:cs typeface="Arial" panose="020B0604020202020204" pitchFamily="34" charset="0"/>
              </a:rPr>
              <a:t>The Toastmasters Club Mission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99D2E410-7370-796A-21CC-ED553C4C45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200" y="2743200"/>
            <a:ext cx="693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20000"/>
              </a:spcBef>
              <a:buClr>
                <a:srgbClr val="701629"/>
              </a:buClr>
            </a:pPr>
            <a:r>
              <a:rPr lang="en-US" altLang="en-US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mission of a Toastmasters club is to provide a supportive and positive learning experience in which members are empowered to develop communication and leadership skills</a:t>
            </a:r>
            <a:r>
              <a:rPr lang="en-US" altLang="en-US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resulting in greater</a:t>
            </a:r>
            <a:br>
              <a:rPr lang="en-US" altLang="en-US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i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self-confidence and personal growth.</a:t>
            </a:r>
            <a:endParaRPr lang="en-US" altLang="en-US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>
            <a:extLst>
              <a:ext uri="{FF2B5EF4-FFF2-40B4-BE49-F238E27FC236}">
                <a16:creationId xmlns:a16="http://schemas.microsoft.com/office/drawing/2014/main" id="{D11197AC-0FC1-6D36-EA43-F67F28F18F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90600" y="2012950"/>
            <a:ext cx="7772400" cy="4387850"/>
          </a:xfrm>
        </p:spPr>
        <p:txBody>
          <a:bodyPr/>
          <a:lstStyle/>
          <a:p>
            <a:pPr marL="398463" indent="-398463" eaLnBrk="1" hangingPunct="1">
              <a:lnSpc>
                <a:spcPct val="90000"/>
              </a:lnSpc>
              <a:spcBef>
                <a:spcPct val="0"/>
              </a:spcBef>
              <a:spcAft>
                <a:spcPts val="900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A mission explains how the organization will achieve the vision.</a:t>
            </a:r>
          </a:p>
          <a:p>
            <a:pPr marL="398463" indent="-398463" eaLnBrk="1" hangingPunct="1">
              <a:lnSpc>
                <a:spcPct val="90000"/>
              </a:lnSpc>
              <a:spcBef>
                <a:spcPct val="0"/>
              </a:spcBef>
              <a:spcAft>
                <a:spcPts val="900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A vision is a mental picture of what the organization aspires to be.</a:t>
            </a:r>
          </a:p>
        </p:txBody>
      </p:sp>
      <p:sp>
        <p:nvSpPr>
          <p:cNvPr id="24579" name="Rectangle 10">
            <a:extLst>
              <a:ext uri="{FF2B5EF4-FFF2-40B4-BE49-F238E27FC236}">
                <a16:creationId xmlns:a16="http://schemas.microsoft.com/office/drawing/2014/main" id="{78BBDD8B-7F0C-FD00-9A0E-0ACD6CCA8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EF444C3-16C1-8D23-3D1E-DD60713E2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914400"/>
            <a:ext cx="7772400" cy="10668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Mission vs. Vision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04B4D087-3DB6-0C47-1F6E-774C0456942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16038" y="2587625"/>
            <a:ext cx="6529387" cy="3584575"/>
          </a:xfrm>
        </p:spPr>
        <p:txBody>
          <a:bodyPr/>
          <a:lstStyle/>
          <a:p>
            <a:pPr marL="398463" indent="-398463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A foundation</a:t>
            </a:r>
          </a:p>
          <a:p>
            <a:pPr marL="398463" indent="-398463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It explains: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The purpose of your organization.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How it daily serves its clients.</a:t>
            </a:r>
          </a:p>
        </p:txBody>
      </p:sp>
      <p:sp>
        <p:nvSpPr>
          <p:cNvPr id="26627" name="Rectangle 12">
            <a:extLst>
              <a:ext uri="{FF2B5EF4-FFF2-40B4-BE49-F238E27FC236}">
                <a16:creationId xmlns:a16="http://schemas.microsoft.com/office/drawing/2014/main" id="{8E7B31FB-FE6C-98C4-24B8-78901167F9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5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47E694A-9108-75BC-E602-063714244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16000"/>
            <a:ext cx="65532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Characteristics of a </a:t>
            </a:r>
            <a:br>
              <a:rPr lang="en-US" altLang="en-US">
                <a:latin typeface="Arial" panose="020B0604020202020204" pitchFamily="34" charset="0"/>
              </a:rPr>
            </a:br>
            <a:r>
              <a:rPr lang="en-US" altLang="en-US">
                <a:latin typeface="Arial" panose="020B0604020202020204" pitchFamily="34" charset="0"/>
              </a:rPr>
              <a:t>Mission Statement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DD76BE-6A96-82C7-F603-7DA48E3000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638" y="2201863"/>
            <a:ext cx="75739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/>
            <a:r>
              <a:rPr lang="en-US" altLang="en-US" sz="3000" b="1">
                <a:latin typeface="Arial" panose="020B0604020202020204" pitchFamily="34" charset="0"/>
                <a:cs typeface="Arial" panose="020B0604020202020204" pitchFamily="34" charset="0"/>
              </a:rPr>
              <a:t>What it is: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35362F0E-D43F-2517-472E-2B1077C6452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16038" y="2587625"/>
            <a:ext cx="7675562" cy="3584575"/>
          </a:xfrm>
        </p:spPr>
        <p:txBody>
          <a:bodyPr/>
          <a:lstStyle/>
          <a:p>
            <a:pPr marL="398463" indent="-398463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It describes: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Primary products and services.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A distinctive competitive advantage.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An overall strategy for long-term success.</a:t>
            </a:r>
          </a:p>
          <a:p>
            <a:pPr marL="398463" indent="-398463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Reflects the expected level of excellence.</a:t>
            </a:r>
          </a:p>
          <a:p>
            <a:pPr marL="398463" indent="-398463">
              <a:buFont typeface="Webdings" panose="05030102010509060703" pitchFamily="18" charset="2"/>
              <a:buNone/>
            </a:pPr>
            <a:endParaRPr lang="en-US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8675" name="Rectangle 12">
            <a:extLst>
              <a:ext uri="{FF2B5EF4-FFF2-40B4-BE49-F238E27FC236}">
                <a16:creationId xmlns:a16="http://schemas.microsoft.com/office/drawing/2014/main" id="{E3ABA7D4-B2DC-B002-7216-0B28944DA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6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ECA021D-5793-29BD-3124-B3B918D94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16000"/>
            <a:ext cx="65532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Characteristics of a </a:t>
            </a:r>
            <a:br>
              <a:rPr lang="en-US" altLang="en-US">
                <a:latin typeface="Arial" panose="020B0604020202020204" pitchFamily="34" charset="0"/>
              </a:rPr>
            </a:br>
            <a:r>
              <a:rPr lang="en-US" altLang="en-US">
                <a:latin typeface="Arial" panose="020B0604020202020204" pitchFamily="34" charset="0"/>
              </a:rPr>
              <a:t>Mission Statement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EAD308-4C83-1FBA-7CFF-93F596BD9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638" y="2201863"/>
            <a:ext cx="75739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/>
            <a:r>
              <a:rPr lang="en-US" altLang="en-US" sz="3000" b="1">
                <a:latin typeface="Arial" panose="020B0604020202020204" pitchFamily="34" charset="0"/>
                <a:cs typeface="Arial" panose="020B0604020202020204" pitchFamily="34" charset="0"/>
              </a:rPr>
              <a:t>What it is: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BB2882E3-0381-59AA-4254-DE7E2A55D8A2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16038" y="2587625"/>
            <a:ext cx="6913562" cy="3584575"/>
          </a:xfrm>
        </p:spPr>
        <p:txBody>
          <a:bodyPr/>
          <a:lstStyle/>
          <a:p>
            <a:pPr marL="398463" indent="-398463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A mission is not detailed.</a:t>
            </a:r>
          </a:p>
          <a:p>
            <a:pPr marL="398463" indent="-398463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A mission is not narrow in its scope.</a:t>
            </a:r>
          </a:p>
        </p:txBody>
      </p:sp>
      <p:sp>
        <p:nvSpPr>
          <p:cNvPr id="30723" name="Rectangle 12">
            <a:extLst>
              <a:ext uri="{FF2B5EF4-FFF2-40B4-BE49-F238E27FC236}">
                <a16:creationId xmlns:a16="http://schemas.microsoft.com/office/drawing/2014/main" id="{22C3623F-7FFC-589B-0E09-15EBED24D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7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CF9CBC1-82A8-60C3-12E5-2C118A94A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16000"/>
            <a:ext cx="65532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Characteristics of a </a:t>
            </a:r>
            <a:br>
              <a:rPr lang="en-US" altLang="en-US">
                <a:latin typeface="Arial" panose="020B0604020202020204" pitchFamily="34" charset="0"/>
              </a:rPr>
            </a:br>
            <a:r>
              <a:rPr lang="en-US" altLang="en-US">
                <a:latin typeface="Arial" panose="020B0604020202020204" pitchFamily="34" charset="0"/>
              </a:rPr>
              <a:t>Mission Statement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2ECC2D-6BE3-E00B-1BC8-8CC85E0CA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638" y="2201863"/>
            <a:ext cx="75739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/>
            <a:r>
              <a:rPr lang="en-US" altLang="en-US" sz="3000" b="1">
                <a:latin typeface="Arial" panose="020B0604020202020204" pitchFamily="34" charset="0"/>
                <a:cs typeface="Arial" panose="020B0604020202020204" pitchFamily="34" charset="0"/>
              </a:rPr>
              <a:t>What it is not: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>
            <a:extLst>
              <a:ext uri="{FF2B5EF4-FFF2-40B4-BE49-F238E27FC236}">
                <a16:creationId xmlns:a16="http://schemas.microsoft.com/office/drawing/2014/main" id="{A4B61F3D-2A8E-F464-1C3C-DCEE26FFFEC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16038" y="2587625"/>
            <a:ext cx="6913562" cy="3584575"/>
          </a:xfrm>
        </p:spPr>
        <p:txBody>
          <a:bodyPr/>
          <a:lstStyle/>
          <a:p>
            <a:pPr marL="398463" indent="-398463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Font typeface="Webdings" panose="05030102010509060703" pitchFamily="18" charset="2"/>
              <a:buChar char=""/>
            </a:pPr>
            <a:r>
              <a:rPr lang="en-US" altLang="en-US">
                <a:latin typeface="Arial" panose="020B0604020202020204" pitchFamily="34" charset="0"/>
              </a:rPr>
              <a:t>It may determine: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The competitive environment.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How resources will be allocated.</a:t>
            </a:r>
          </a:p>
          <a:p>
            <a:pPr marL="685800" lvl="1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altLang="en-US">
                <a:latin typeface="Arial" panose="020B0604020202020204" pitchFamily="34" charset="0"/>
              </a:rPr>
              <a:t>How many team members are needed.</a:t>
            </a:r>
          </a:p>
          <a:p>
            <a:pPr marL="398463" indent="-398463" eaLnBrk="1" hangingPunct="1">
              <a:lnSpc>
                <a:spcPct val="130000"/>
              </a:lnSpc>
              <a:spcBef>
                <a:spcPct val="0"/>
              </a:spcBef>
              <a:spcAft>
                <a:spcPts val="475"/>
              </a:spcAft>
              <a:buFont typeface="Webdings" panose="05030102010509060703" pitchFamily="18" charset="2"/>
              <a:buChar char=""/>
            </a:pPr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32771" name="Rectangle 12">
            <a:extLst>
              <a:ext uri="{FF2B5EF4-FFF2-40B4-BE49-F238E27FC236}">
                <a16:creationId xmlns:a16="http://schemas.microsoft.com/office/drawing/2014/main" id="{FEBAA8DB-9D41-3B52-1799-6064F9315A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8200" y="6400800"/>
            <a:ext cx="242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/>
            <a:r>
              <a:rPr lang="en-US" altLang="en-US" sz="1000">
                <a:latin typeface="Arial" panose="020B0604020202020204" pitchFamily="34" charset="0"/>
              </a:rPr>
              <a:t>8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64C5ACF-B36C-1BAC-62A1-2498251FA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16000"/>
            <a:ext cx="6553200" cy="1143000"/>
          </a:xfrm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Characteristics of a </a:t>
            </a:r>
            <a:br>
              <a:rPr lang="en-US" altLang="en-US">
                <a:latin typeface="Arial" panose="020B0604020202020204" pitchFamily="34" charset="0"/>
              </a:rPr>
            </a:br>
            <a:r>
              <a:rPr lang="en-US" altLang="en-US">
                <a:latin typeface="Arial" panose="020B0604020202020204" pitchFamily="34" charset="0"/>
              </a:rPr>
              <a:t>Mission Statement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0B5ECC-8FE0-3437-8247-AC6F77084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638" y="2201863"/>
            <a:ext cx="75739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l"/>
            <a:r>
              <a:rPr lang="en-US" altLang="en-US" sz="3000" b="1">
                <a:latin typeface="Arial" panose="020B0604020202020204" pitchFamily="34" charset="0"/>
                <a:cs typeface="Arial" panose="020B0604020202020204" pitchFamily="34" charset="0"/>
              </a:rPr>
              <a:t>What it does: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6" grpId="0"/>
      <p:bldP spid="7" grpId="0"/>
    </p:bldLst>
  </p:timing>
</p:sld>
</file>

<file path=ppt/theme/theme1.xml><?xml version="1.0" encoding="utf-8"?>
<a:theme xmlns:a="http://schemas.openxmlformats.org/drawingml/2006/main" name="Blank">
  <a:themeElements>
    <a:clrScheme name="Custom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2A4A0"/>
      </a:accent1>
      <a:accent2>
        <a:srgbClr val="00293F"/>
      </a:accent2>
      <a:accent3>
        <a:srgbClr val="FFE775"/>
      </a:accent3>
      <a:accent4>
        <a:srgbClr val="B91428"/>
      </a:accent4>
      <a:accent5>
        <a:srgbClr val="DAEDEF"/>
      </a:accent5>
      <a:accent6>
        <a:srgbClr val="4D0F1C"/>
      </a:accent6>
      <a:hlink>
        <a:srgbClr val="009999"/>
      </a:hlink>
      <a:folHlink>
        <a:srgbClr val="99CC00"/>
      </a:folHlink>
    </a:clrScheme>
    <a:fontScheme name="Blank">
      <a:majorFont>
        <a:latin typeface="Verdana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033FC7432FEF44984CF47768FA684E2" ma:contentTypeVersion="16" ma:contentTypeDescription="Create a new document." ma:contentTypeScope="" ma:versionID="1de7e9fe96c3498f50023b7a13209a04">
  <xsd:schema xmlns:xsd="http://www.w3.org/2001/XMLSchema" xmlns:xs="http://www.w3.org/2001/XMLSchema" xmlns:p="http://schemas.microsoft.com/office/2006/metadata/properties" xmlns:ns2="ac26ef01-b6c3-4572-8707-9c06d710cfd3" xmlns:ns3="21de3649-6b75-473d-bb68-2a9f59004b9d" targetNamespace="http://schemas.microsoft.com/office/2006/metadata/properties" ma:root="true" ma:fieldsID="f3f5007bbbfd80071f20480505c05bba" ns2:_="" ns3:_="">
    <xsd:import namespace="ac26ef01-b6c3-4572-8707-9c06d710cfd3"/>
    <xsd:import namespace="21de3649-6b75-473d-bb68-2a9f59004b9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26ef01-b6c3-4572-8707-9c06d710cf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123c1ae6-fb4c-46f0-9f45-decf50a530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de3649-6b75-473d-bb68-2a9f59004b9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e9da3d0-8424-4781-a302-42b917fc0bd2}" ma:internalName="TaxCatchAll" ma:showField="CatchAllData" ma:web="21de3649-6b75-473d-bb68-2a9f59004b9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1de3649-6b75-473d-bb68-2a9f59004b9d" xsi:nil="true"/>
    <lcf76f155ced4ddcb4097134ff3c332f xmlns="ac26ef01-b6c3-4572-8707-9c06d710cfd3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1D568BA-3094-45B8-8A23-5258142503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c26ef01-b6c3-4572-8707-9c06d710cfd3"/>
    <ds:schemaRef ds:uri="21de3649-6b75-473d-bb68-2a9f59004b9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1FAA5F8-4798-43DE-8BCA-8B8E105F2D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35F3153-0BA2-40A5-838C-7679D7278CAA}">
  <ds:schemaRefs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21de3649-6b75-473d-bb68-2a9f59004b9d"/>
    <ds:schemaRef ds:uri="http://purl.org/dc/elements/1.1/"/>
    <ds:schemaRef ds:uri="ac26ef01-b6c3-4572-8707-9c06d710cfd3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1870</TotalTime>
  <Words>442</Words>
  <Application>Microsoft Macintosh PowerPoint</Application>
  <PresentationFormat>On-screen Show (4:3)</PresentationFormat>
  <Paragraphs>91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Times</vt:lpstr>
      <vt:lpstr>Verdana</vt:lpstr>
      <vt:lpstr>Webdings</vt:lpstr>
      <vt:lpstr>Wingdings</vt:lpstr>
      <vt:lpstr>Blank</vt:lpstr>
      <vt:lpstr>PowerPoint Presentation</vt:lpstr>
      <vt:lpstr>A Few Examples</vt:lpstr>
      <vt:lpstr>A Few Examples</vt:lpstr>
      <vt:lpstr>A Few Examples</vt:lpstr>
      <vt:lpstr>Mission vs. Vision</vt:lpstr>
      <vt:lpstr>Characteristics of a  Mission Statement</vt:lpstr>
      <vt:lpstr>Characteristics of a  Mission Statement</vt:lpstr>
      <vt:lpstr>Characteristics of a  Mission Statement</vt:lpstr>
      <vt:lpstr>Characteristics of a  Mission Statement</vt:lpstr>
      <vt:lpstr>Creating Your  Mission Statement</vt:lpstr>
      <vt:lpstr>Creating Your  Mission Statement</vt:lpstr>
      <vt:lpstr>Creating Your  Mission Statement</vt:lpstr>
      <vt:lpstr>Communicating the Mission</vt:lpstr>
      <vt:lpstr>Conclusion</vt:lpstr>
    </vt:vector>
  </TitlesOfParts>
  <Company>Dynamic Graphics 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Corey Smith</dc:creator>
  <cp:lastModifiedBy>Kate Wingrove</cp:lastModifiedBy>
  <cp:revision>76</cp:revision>
  <cp:lastPrinted>2011-06-24T16:33:53Z</cp:lastPrinted>
  <dcterms:created xsi:type="dcterms:W3CDTF">2011-06-24T16:19:50Z</dcterms:created>
  <dcterms:modified xsi:type="dcterms:W3CDTF">2025-07-17T23:28:35Z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0x0101000033FC7432FEF44984CF47768FA684E2</vt:lpwstr>
  </property>
</Properties>
</file>