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1" r:id="rId2"/>
  </p:sldMasterIdLst>
  <p:notesMasterIdLst>
    <p:notesMasterId r:id="rId12"/>
  </p:notesMasterIdLst>
  <p:sldIdLst>
    <p:sldId id="256" r:id="rId3"/>
    <p:sldId id="282" r:id="rId4"/>
    <p:sldId id="267" r:id="rId5"/>
    <p:sldId id="286" r:id="rId6"/>
    <p:sldId id="287" r:id="rId7"/>
    <p:sldId id="283" r:id="rId8"/>
    <p:sldId id="288" r:id="rId9"/>
    <p:sldId id="290" r:id="rId10"/>
    <p:sldId id="29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879"/>
    <a:srgbClr val="F2DF74"/>
    <a:srgbClr val="497593"/>
    <a:srgbClr val="7B98B2"/>
    <a:srgbClr val="B3C3D3"/>
    <a:srgbClr val="004165"/>
    <a:srgbClr val="772432"/>
    <a:srgbClr val="FEEE9F"/>
    <a:srgbClr val="E5E5E5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18"/>
  </p:normalViewPr>
  <p:slideViewPr>
    <p:cSldViewPr snapToGrid="0" snapToObjects="1">
      <p:cViewPr varScale="1">
        <p:scale>
          <a:sx n="86" d="100"/>
          <a:sy n="86" d="100"/>
        </p:scale>
        <p:origin x="1536" y="534"/>
      </p:cViewPr>
      <p:guideLst/>
    </p:cSldViewPr>
  </p:slideViewPr>
  <p:outlineViewPr>
    <p:cViewPr>
      <p:scale>
        <a:sx n="75" d="100"/>
        <a:sy n="75" d="100"/>
      </p:scale>
      <p:origin x="0" y="-671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ACEEB-96A6-BE4B-AD4A-D8B0035CB14C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47FC4-CAF1-6741-875A-C83F3721E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39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65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00400"/>
            <a:ext cx="9144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5570"/>
            <a:ext cx="9144000" cy="914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422400" y="2743200"/>
            <a:ext cx="9347200" cy="0"/>
          </a:xfrm>
          <a:prstGeom prst="line">
            <a:avLst/>
          </a:prstGeom>
          <a:ln>
            <a:solidFill>
              <a:srgbClr val="0041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Toastmasters International">
            <a:extLst>
              <a:ext uri="{FF2B5EF4-FFF2-40B4-BE49-F238E27FC236}">
                <a16:creationId xmlns:a16="http://schemas.microsoft.com/office/drawing/2014/main" id="{81373B61-26E6-9E41-B3D7-2240926DC3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04715" y="1830810"/>
            <a:ext cx="2782570" cy="43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38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8276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403F9B-2509-B349-8F7B-B7A269B84DE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249420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8276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1A32ABD0-551C-8047-9A8B-46EC083AD1D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3175783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5544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9756" y="419100"/>
            <a:ext cx="5495544" cy="5448300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1642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8276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8DCE7488-AC56-214B-8402-0373CFC92E4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Slide Number Placeholder 14">
            <a:extLst>
              <a:ext uri="{FF2B5EF4-FFF2-40B4-BE49-F238E27FC236}">
                <a16:creationId xmlns:a16="http://schemas.microsoft.com/office/drawing/2014/main" id="{852E0A00-B946-634D-9F60-5900F6809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012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8276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D36E625B-E8A5-F64D-B280-FF6E4EB345D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20FB4EF4-997C-8046-914F-6E0CB5DC5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92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554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18522" y="419100"/>
            <a:ext cx="5495544" cy="54483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Slide Number Placeholder 14">
            <a:extLst>
              <a:ext uri="{FF2B5EF4-FFF2-40B4-BE49-F238E27FC236}">
                <a16:creationId xmlns:a16="http://schemas.microsoft.com/office/drawing/2014/main" id="{489E208B-BC0A-9749-9CAE-3D838D9DE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801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2999"/>
            <a:ext cx="12192000" cy="508406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29875B-36BA-7147-91A7-92751BF38026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530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12192000" cy="5715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6B948D-23E4-3F42-B765-2AA919B9E9C5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14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w to use col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554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How to use Colors on Charts/Tables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lnSpc>
                <a:spcPct val="110000"/>
              </a:lnSpc>
            </a:pPr>
            <a:r>
              <a:rPr lang="en-US" sz="2800" b="0" dirty="0"/>
              <a:t>When utilizing a chart, make sure there is enough color contrast between the text and the background color. Review the example on the next slide.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3057B3-0FA6-1247-A5B1-98999B22F4C8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D6B0BF-536F-B648-9FED-043275D46675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081AD1C-9BAD-504D-A94E-B572CF6BB330}"/>
              </a:ext>
            </a:extLst>
          </p:cNvPr>
          <p:cNvGrpSpPr/>
          <p:nvPr userDrawn="1"/>
        </p:nvGrpSpPr>
        <p:grpSpPr>
          <a:xfrm>
            <a:off x="6971959" y="785112"/>
            <a:ext cx="4340506" cy="868101"/>
            <a:chOff x="382104" y="3327719"/>
            <a:chExt cx="4340506" cy="86810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4C0F28-DFB4-FB48-B1BA-69CBD0ECB0DE}"/>
                </a:ext>
              </a:extLst>
            </p:cNvPr>
            <p:cNvSpPr/>
            <p:nvPr userDrawn="1"/>
          </p:nvSpPr>
          <p:spPr>
            <a:xfrm>
              <a:off x="382105" y="3327719"/>
              <a:ext cx="868101" cy="868101"/>
            </a:xfrm>
            <a:prstGeom prst="rect">
              <a:avLst/>
            </a:prstGeom>
            <a:solidFill>
              <a:srgbClr val="B3C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CC55AFF-0CD7-6E47-9CE6-AD24C7E762D1}"/>
                </a:ext>
              </a:extLst>
            </p:cNvPr>
            <p:cNvSpPr/>
            <p:nvPr userDrawn="1"/>
          </p:nvSpPr>
          <p:spPr>
            <a:xfrm>
              <a:off x="1250206" y="3327719"/>
              <a:ext cx="868101" cy="868101"/>
            </a:xfrm>
            <a:prstGeom prst="rect">
              <a:avLst/>
            </a:prstGeom>
            <a:solidFill>
              <a:srgbClr val="7B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AF0F4FD-D576-DB44-882A-074F220CF31B}"/>
                </a:ext>
              </a:extLst>
            </p:cNvPr>
            <p:cNvSpPr/>
            <p:nvPr userDrawn="1"/>
          </p:nvSpPr>
          <p:spPr>
            <a:xfrm>
              <a:off x="2118307" y="3327719"/>
              <a:ext cx="868101" cy="868101"/>
            </a:xfrm>
            <a:prstGeom prst="rect">
              <a:avLst/>
            </a:prstGeom>
            <a:solidFill>
              <a:srgbClr val="4975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F15AC36-03F4-7F46-B01D-5A11BD0A6A94}"/>
                </a:ext>
              </a:extLst>
            </p:cNvPr>
            <p:cNvSpPr/>
            <p:nvPr userDrawn="1"/>
          </p:nvSpPr>
          <p:spPr>
            <a:xfrm>
              <a:off x="2986408" y="3327719"/>
              <a:ext cx="868101" cy="868101"/>
            </a:xfrm>
            <a:prstGeom prst="rect">
              <a:avLst/>
            </a:prstGeom>
            <a:solidFill>
              <a:srgbClr val="0B58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527A42-9DFA-1A41-9DD3-25755BEA8387}"/>
                </a:ext>
              </a:extLst>
            </p:cNvPr>
            <p:cNvSpPr/>
            <p:nvPr userDrawn="1"/>
          </p:nvSpPr>
          <p:spPr>
            <a:xfrm>
              <a:off x="3854509" y="3327719"/>
              <a:ext cx="868101" cy="86810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F82D3875-578C-9849-9094-D12B6FE410F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2104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C6DB5269-9F92-124F-9EFB-0B5E49CFC12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502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3DF9AC09-C32F-7848-A0E3-9D5E9CA9800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106732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FCFA7C4A-3612-C345-A189-543B61F29B6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97483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342C6220-558E-134C-ADB9-621C3F5FC88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54509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226A98E-0B3B-D649-B831-8ECA3D5D07AC}"/>
              </a:ext>
            </a:extLst>
          </p:cNvPr>
          <p:cNvGrpSpPr/>
          <p:nvPr userDrawn="1"/>
        </p:nvGrpSpPr>
        <p:grpSpPr>
          <a:xfrm>
            <a:off x="6971959" y="1900356"/>
            <a:ext cx="4340506" cy="868101"/>
            <a:chOff x="6794478" y="3327719"/>
            <a:chExt cx="4340506" cy="868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566CF8A-D4B7-0640-8565-D3974191389E}"/>
                </a:ext>
              </a:extLst>
            </p:cNvPr>
            <p:cNvSpPr/>
            <p:nvPr userDrawn="1"/>
          </p:nvSpPr>
          <p:spPr>
            <a:xfrm>
              <a:off x="6794479" y="3327719"/>
              <a:ext cx="868101" cy="868101"/>
            </a:xfrm>
            <a:prstGeom prst="rect">
              <a:avLst/>
            </a:prstGeom>
            <a:solidFill>
              <a:srgbClr val="DB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70E2D77-3B55-5242-B380-4175817554C0}"/>
                </a:ext>
              </a:extLst>
            </p:cNvPr>
            <p:cNvSpPr/>
            <p:nvPr userDrawn="1"/>
          </p:nvSpPr>
          <p:spPr>
            <a:xfrm>
              <a:off x="7662580" y="3327719"/>
              <a:ext cx="868101" cy="868101"/>
            </a:xfrm>
            <a:prstGeom prst="rect">
              <a:avLst/>
            </a:prstGeom>
            <a:solidFill>
              <a:srgbClr val="C08D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2BD00BB-9D42-6243-9736-8E9F8874AA73}"/>
                </a:ext>
              </a:extLst>
            </p:cNvPr>
            <p:cNvSpPr/>
            <p:nvPr userDrawn="1"/>
          </p:nvSpPr>
          <p:spPr>
            <a:xfrm>
              <a:off x="8530681" y="3327719"/>
              <a:ext cx="868101" cy="868101"/>
            </a:xfrm>
            <a:prstGeom prst="rect">
              <a:avLst/>
            </a:prstGeom>
            <a:solidFill>
              <a:srgbClr val="A66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FEEF79-D422-7B44-8963-650D1FCB8CAE}"/>
                </a:ext>
              </a:extLst>
            </p:cNvPr>
            <p:cNvSpPr/>
            <p:nvPr userDrawn="1"/>
          </p:nvSpPr>
          <p:spPr>
            <a:xfrm>
              <a:off x="9398782" y="3327719"/>
              <a:ext cx="868101" cy="868101"/>
            </a:xfrm>
            <a:prstGeom prst="rect">
              <a:avLst/>
            </a:prstGeom>
            <a:solidFill>
              <a:srgbClr val="8D3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57089A6-0701-4840-8598-9AAA5958F3F3}"/>
                </a:ext>
              </a:extLst>
            </p:cNvPr>
            <p:cNvSpPr/>
            <p:nvPr userDrawn="1"/>
          </p:nvSpPr>
          <p:spPr>
            <a:xfrm>
              <a:off x="10266883" y="3327719"/>
              <a:ext cx="868101" cy="868101"/>
            </a:xfrm>
            <a:prstGeom prst="rect">
              <a:avLst/>
            </a:prstGeom>
            <a:solidFill>
              <a:srgbClr val="7724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AE711AD8-A200-934D-BA4B-F4C6307321A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6794478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1</a:t>
              </a:r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DD72198E-3F55-524E-9B45-1E7C4E57149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7662580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/>
                <a:t>2</a:t>
              </a:r>
            </a:p>
          </p:txBody>
        </p:sp>
        <p:sp>
          <p:nvSpPr>
            <p:cNvPr id="33" name="Title 1">
              <a:extLst>
                <a:ext uri="{FF2B5EF4-FFF2-40B4-BE49-F238E27FC236}">
                  <a16:creationId xmlns:a16="http://schemas.microsoft.com/office/drawing/2014/main" id="{D4572998-3193-9748-BC2F-A847C2A2FD4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519106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DD2B0AB2-F8FE-344E-B643-8D6D9718EF9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9387207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23C15460-6F14-C946-A23F-08B4721FF79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266883" y="3415147"/>
              <a:ext cx="868101" cy="6822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 b="1" kern="1200">
                  <a:solidFill>
                    <a:srgbClr val="33333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59D9239-BCD2-0A4E-8663-64AA8D579F28}"/>
              </a:ext>
            </a:extLst>
          </p:cNvPr>
          <p:cNvSpPr txBox="1"/>
          <p:nvPr userDrawn="1"/>
        </p:nvSpPr>
        <p:spPr>
          <a:xfrm>
            <a:off x="6971959" y="3097411"/>
            <a:ext cx="434050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Minimum font size - </a:t>
            </a:r>
            <a:r>
              <a:rPr lang="en-US" sz="1800" b="1" dirty="0"/>
              <a:t>18pt</a:t>
            </a:r>
            <a:r>
              <a:rPr lang="en-US" sz="1800" b="0" dirty="0"/>
              <a:t>.</a:t>
            </a:r>
          </a:p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Font weight - </a:t>
            </a:r>
            <a:r>
              <a:rPr lang="en-US" sz="1800" b="1" dirty="0"/>
              <a:t>Bold </a:t>
            </a:r>
            <a:r>
              <a:rPr lang="en-US" sz="1800" b="0" dirty="0"/>
              <a:t>(when used on background colors, for best accessibility).</a:t>
            </a:r>
          </a:p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Dark Gray </a:t>
            </a:r>
            <a:r>
              <a:rPr lang="en-US" sz="1800" b="1" i="0" dirty="0">
                <a:latin typeface="Arial" panose="020B0604020202020204" pitchFamily="34" charset="0"/>
                <a:cs typeface="Arial" panose="020B0604020202020204" pitchFamily="34" charset="0"/>
              </a:rPr>
              <a:t>#333333 </a:t>
            </a:r>
            <a:r>
              <a:rPr lang="en-US" sz="1800" b="0" dirty="0"/>
              <a:t>Text color on Accent 1 and Accent 2. </a:t>
            </a:r>
          </a:p>
          <a:p>
            <a: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b="0" dirty="0"/>
              <a:t>Use the White </a:t>
            </a:r>
            <a:r>
              <a:rPr lang="en-US" sz="1800" b="1" dirty="0"/>
              <a:t>#FFFFFF </a:t>
            </a:r>
            <a:r>
              <a:rPr lang="en-US" sz="1800" b="0" dirty="0"/>
              <a:t>Text color </a:t>
            </a:r>
            <a:br>
              <a:rPr lang="en-US" sz="1800" b="0" dirty="0"/>
            </a:br>
            <a:r>
              <a:rPr lang="en-US" sz="1800" b="0" dirty="0"/>
              <a:t>on Accent 3, Accent 4, and Accent 5.</a:t>
            </a:r>
          </a:p>
        </p:txBody>
      </p:sp>
      <p:sp>
        <p:nvSpPr>
          <p:cNvPr id="36" name="Slide Number Placeholder 14">
            <a:extLst>
              <a:ext uri="{FF2B5EF4-FFF2-40B4-BE49-F238E27FC236}">
                <a16:creationId xmlns:a16="http://schemas.microsoft.com/office/drawing/2014/main" id="{D2C14E01-4C90-EF4B-979D-86C4EB40D0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63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007AC1-DD37-6E42-98C3-86C02FBCC8E2}"/>
              </a:ext>
            </a:extLst>
          </p:cNvPr>
          <p:cNvSpPr/>
          <p:nvPr userDrawn="1"/>
        </p:nvSpPr>
        <p:spPr>
          <a:xfrm rot="10800000">
            <a:off x="-6283" y="0"/>
            <a:ext cx="12204565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00400"/>
            <a:ext cx="9144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5570"/>
            <a:ext cx="9144000" cy="914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422400" y="2743200"/>
            <a:ext cx="934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C0252C4-B718-4F4E-9975-7ABBF9C571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06113" y="1830811"/>
            <a:ext cx="2775881" cy="4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1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359916"/>
            <a:ext cx="9144000" cy="731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Section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58503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Section subtitle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2F0269-F024-D749-ADD6-30FCAA36B3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8B39C-174F-EF45-985E-CC5DE69A33EE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27BCF0-7BC9-FC4A-A00C-B7A2A9EF5227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48A56CE-E456-3B41-B78A-04881A67DE18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11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5619CAB-6643-C445-9D1E-B586B7DBC1C9}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2420E5-B19B-524A-8BC9-508D147EF32B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9AF70D-6371-A340-A1FF-58A02DD84A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548366F-DD1B-E444-8E3B-E95A563D0E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359916"/>
            <a:ext cx="9144000" cy="731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EDBFCD6-6E1D-B541-A1AF-99FEDC0C7A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58503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5553250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77933" y="1520042"/>
            <a:ext cx="11647367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6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77934" y="1535081"/>
            <a:ext cx="5641848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5268" y="1535081"/>
            <a:ext cx="56388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008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7934" y="1222717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77934" y="2046628"/>
            <a:ext cx="5641848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3452" y="1222717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3452" y="2046628"/>
            <a:ext cx="5641848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704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311304-9C98-8B49-B434-134184A09B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0" y="2005584"/>
            <a:ext cx="32004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0320AC0-0FC1-8C47-8026-8DEF53359B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2011680"/>
            <a:ext cx="3200400" cy="3136392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n>
                  <a:noFill/>
                </a:ln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B3F4821-83A2-084E-87B9-80099BFD85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1981200"/>
            <a:ext cx="32004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AD38DF34-14F9-5F41-8070-1BD3DEF20C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362200"/>
            <a:ext cx="2743200" cy="3048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D5DF8844-5287-1E4A-BF7D-DE2C1E03B2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10600" y="2362200"/>
            <a:ext cx="2743200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E7AE11-2C77-954A-BEF0-800001182D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2362200"/>
            <a:ext cx="2743200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56762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4779427A-781D-EA42-927E-C82F77CBE2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2824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2CCDFF2-698A-B84A-9762-F0746F91F6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231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DD02BB8-6D7A-2046-9515-B38212488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887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7" name="Picture Placeholder 14">
            <a:extLst>
              <a:ext uri="{FF2B5EF4-FFF2-40B4-BE49-F238E27FC236}">
                <a16:creationId xmlns:a16="http://schemas.microsoft.com/office/drawing/2014/main" id="{9E49D0A7-C905-EA43-9A2D-DB9AF470A3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490460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408DC2C2-0C1A-0549-8DFD-B5846E86F5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4525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rgbClr val="F5F5F5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57D76DD-6800-C546-A701-88D8621EFD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51094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40" name="Picture Placeholder 14">
            <a:extLst>
              <a:ext uri="{FF2B5EF4-FFF2-40B4-BE49-F238E27FC236}">
                <a16:creationId xmlns:a16="http://schemas.microsoft.com/office/drawing/2014/main" id="{206F4037-ACDA-D545-AE97-19BCD24A558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36009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7ED6EB13-4202-404D-8380-863765DE4E5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5416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BDA54CC0-1DB6-1C4B-A1E7-741749ED3F4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2072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6A30D6AC-E7B5-0C42-8FD4-4E98826C8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5419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A017C5F-3EE2-C848-A0FF-9B4B43B3F6D2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F759B73-2926-1243-8C54-9F81CC4FEE3B}"/>
              </a:ext>
            </a:extLst>
          </p:cNvPr>
          <p:cNvSpPr/>
          <p:nvPr userDrawn="1"/>
        </p:nvSpPr>
        <p:spPr>
          <a:xfrm>
            <a:off x="3815398" y="1066800"/>
            <a:ext cx="6509702" cy="427399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195FD5-F90D-6E48-BA95-14C70423FB2C}"/>
              </a:ext>
            </a:extLst>
          </p:cNvPr>
          <p:cNvSpPr/>
          <p:nvPr userDrawn="1"/>
        </p:nvSpPr>
        <p:spPr>
          <a:xfrm>
            <a:off x="1866900" y="1600200"/>
            <a:ext cx="3111498" cy="31593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855AF2D4-8C7C-2849-A0D6-D449E513C6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6900" y="1600200"/>
            <a:ext cx="3111500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6041B4C2-28F5-0E43-84A3-1E98A479E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78400" y="2839928"/>
            <a:ext cx="5346700" cy="4572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0AD2906D-80B8-9F47-ACC6-2080574562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78400" y="3352800"/>
            <a:ext cx="5346700" cy="381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958830-11F8-214C-8249-594F82B018E7}"/>
              </a:ext>
            </a:extLst>
          </p:cNvPr>
          <p:cNvSpPr/>
          <p:nvPr userDrawn="1"/>
        </p:nvSpPr>
        <p:spPr>
          <a:xfrm>
            <a:off x="-2" y="6212926"/>
            <a:ext cx="12192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14">
            <a:extLst>
              <a:ext uri="{FF2B5EF4-FFF2-40B4-BE49-F238E27FC236}">
                <a16:creationId xmlns:a16="http://schemas.microsoft.com/office/drawing/2014/main" id="{DD7E7516-B2D4-0A47-850C-7EAA5B5E5E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4FE3127-0010-5D49-9D39-446C6CC1D4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649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47D00C-4F35-FA44-AE6D-560B94E5574F}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2A27FD-DCD3-3544-B54F-6CE33927D8BA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E94052-9097-0040-96BB-ABD151D68A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7" name="Slide Number Placeholder 14">
            <a:extLst>
              <a:ext uri="{FF2B5EF4-FFF2-40B4-BE49-F238E27FC236}">
                <a16:creationId xmlns:a16="http://schemas.microsoft.com/office/drawing/2014/main" id="{A72D2038-C774-8A44-AC4D-D48CC95AF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823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8276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3AA123F-7D5D-5743-842F-4FD61F2A7E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936227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33" y="1520042"/>
            <a:ext cx="11647367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0095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5544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9756" y="419100"/>
            <a:ext cx="5495544" cy="5448300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014949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7CE9458-0EE3-A344-A0D4-7BB7BD029951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8276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rgbClr val="F2DF74"/>
                </a:solidFill>
              </a:defRPr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25C8691-7E6F-6449-8F4B-64C12952E9C9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6293283-D734-4F44-B3FC-723952F7D4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EE5ACE5E-8C71-F84C-84A2-7ADD0A4CE8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E7FF26C3-0AD4-B845-8559-0DB441415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4314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B5B3A71-252E-BB41-AABA-BE0AC50B74E3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554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18522" y="419100"/>
            <a:ext cx="5495544" cy="5448300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A11376-EE0E-454A-8528-A1A8B2FD9D25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60AE098-CC4F-1345-9B63-F539B3AC2A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7D770BF-1C25-444D-A9EC-565FA0F00C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75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2999"/>
            <a:ext cx="12192000" cy="508406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F793A9-ACD0-8144-BA76-AC9911BA49FB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1445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2C4270-C58C-C940-B0EF-3FBEAD7572B5}"/>
              </a:ext>
            </a:extLst>
          </p:cNvPr>
          <p:cNvSpPr/>
          <p:nvPr userDrawn="1"/>
        </p:nvSpPr>
        <p:spPr>
          <a:xfrm rot="10800000"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AD48D7-EAA2-964B-A120-85C67653E646}"/>
              </a:ext>
            </a:extLst>
          </p:cNvPr>
          <p:cNvCxnSpPr/>
          <p:nvPr userDrawn="1"/>
        </p:nvCxnSpPr>
        <p:spPr>
          <a:xfrm>
            <a:off x="406402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12192000" cy="571499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632447-B762-F14C-9D91-BE4817800ADD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45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77934" y="1535081"/>
            <a:ext cx="5641848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5268" y="1535081"/>
            <a:ext cx="56388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43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7934" y="1361863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77934" y="2185775"/>
            <a:ext cx="5641848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3452" y="1361863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3452" y="2185775"/>
            <a:ext cx="5641848" cy="3681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65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361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430D756-47CB-0E43-B9CD-A7BE8386C3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0" y="2005584"/>
            <a:ext cx="32004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29F451-CE5A-EB40-A282-04773C4C95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2011680"/>
            <a:ext cx="32004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15B99DB-285A-9F48-94ED-A7E37351D0D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1981200"/>
            <a:ext cx="3200400" cy="3140075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6DD56EEB-5E1A-FC41-9BDC-6104C8A26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362200"/>
            <a:ext cx="2743200" cy="304800"/>
          </a:xfrm>
          <a:prstGeom prst="rect">
            <a:avLst/>
          </a:prstGeom>
        </p:spPr>
        <p:txBody>
          <a:bodyPr tIns="0" bIns="0" anchor="b"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002BAA5A-C66E-AB4A-ABA6-ECB4D62095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10600" y="2362200"/>
            <a:ext cx="2743200" cy="304800"/>
          </a:xfrm>
          <a:prstGeom prst="rect">
            <a:avLst/>
          </a:prstGeom>
        </p:spPr>
        <p:txBody>
          <a:bodyPr tIns="0" bIns="0" anchor="b"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8D0E545A-1D40-EE41-8064-5928222E71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2362200"/>
            <a:ext cx="2743200" cy="304800"/>
          </a:xfrm>
          <a:prstGeom prst="rect">
            <a:avLst/>
          </a:prstGeom>
        </p:spPr>
        <p:txBody>
          <a:bodyPr tIns="0" bIns="0" anchor="b"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93394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1687E99-5CDB-0B44-A02C-579184AD0956}"/>
              </a:ext>
            </a:extLst>
          </p:cNvPr>
          <p:cNvSpPr/>
          <p:nvPr userDrawn="1"/>
        </p:nvSpPr>
        <p:spPr>
          <a:xfrm>
            <a:off x="-12192" y="6212926"/>
            <a:ext cx="12216384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4A0C571-507B-A14B-B259-16E2AE779A2A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F759B73-2926-1243-8C54-9F81CC4FEE3B}"/>
              </a:ext>
            </a:extLst>
          </p:cNvPr>
          <p:cNvSpPr/>
          <p:nvPr userDrawn="1"/>
        </p:nvSpPr>
        <p:spPr>
          <a:xfrm>
            <a:off x="3815398" y="1066800"/>
            <a:ext cx="6509702" cy="427399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195FD5-F90D-6E48-BA95-14C70423FB2C}"/>
              </a:ext>
            </a:extLst>
          </p:cNvPr>
          <p:cNvSpPr/>
          <p:nvPr userDrawn="1"/>
        </p:nvSpPr>
        <p:spPr>
          <a:xfrm>
            <a:off x="1866900" y="1600200"/>
            <a:ext cx="3111498" cy="315934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855AF2D4-8C7C-2849-A0D6-D449E513C6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6900" y="1600200"/>
            <a:ext cx="3111500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6041B4C2-28F5-0E43-84A3-1E98A479E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78400" y="2839928"/>
            <a:ext cx="5346700" cy="4572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0AD2906D-80B8-9F47-ACC6-2080574562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78400" y="3352800"/>
            <a:ext cx="5346700" cy="381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DC11E212-7825-724C-8277-76300A33F4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9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4779427A-781D-EA42-927E-C82F77CBE2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2824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2CCDFF2-698A-B84A-9762-F0746F91F6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231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DD02BB8-6D7A-2046-9515-B38212488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887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7" name="Picture Placeholder 14">
            <a:extLst>
              <a:ext uri="{FF2B5EF4-FFF2-40B4-BE49-F238E27FC236}">
                <a16:creationId xmlns:a16="http://schemas.microsoft.com/office/drawing/2014/main" id="{9E49D0A7-C905-EA43-9A2D-DB9AF470A3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490460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408DC2C2-0C1A-0549-8DFD-B5846E86F5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4525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57D76DD-6800-C546-A701-88D8621EFD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51094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40" name="Picture Placeholder 14">
            <a:extLst>
              <a:ext uri="{FF2B5EF4-FFF2-40B4-BE49-F238E27FC236}">
                <a16:creationId xmlns:a16="http://schemas.microsoft.com/office/drawing/2014/main" id="{206F4037-ACDA-D545-AE97-19BCD24A558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36009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7ED6EB13-4202-404D-8380-863765DE4E5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5416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rgbClr val="FFFFFF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BDA54CC0-1DB6-1C4B-A1E7-741749ED3F4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2072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11A01E17-D85A-D046-9C02-D8AE0D756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05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Toastmasters International">
            <a:extLst>
              <a:ext uri="{FF2B5EF4-FFF2-40B4-BE49-F238E27FC236}">
                <a16:creationId xmlns:a16="http://schemas.microsoft.com/office/drawing/2014/main" id="{C1B32BEE-8B31-7C45-8A6B-9A022FF6895A}"/>
              </a:ext>
            </a:extLst>
          </p:cNvPr>
          <p:cNvPicPr>
            <a:picLocks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59" y="6316627"/>
            <a:ext cx="1773873" cy="404848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316" y="1598532"/>
            <a:ext cx="11647368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2" y="295773"/>
            <a:ext cx="11647367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89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2" r:id="rId4"/>
    <p:sldLayoutId id="2147483653" r:id="rId5"/>
    <p:sldLayoutId id="2147483654" r:id="rId6"/>
    <p:sldLayoutId id="2147483687" r:id="rId7"/>
    <p:sldLayoutId id="2147483689" r:id="rId8"/>
    <p:sldLayoutId id="2147483690" r:id="rId9"/>
    <p:sldLayoutId id="2147483661" r:id="rId10"/>
    <p:sldLayoutId id="2147483663" r:id="rId11"/>
    <p:sldLayoutId id="2147483666" r:id="rId12"/>
    <p:sldLayoutId id="2147483660" r:id="rId13"/>
    <p:sldLayoutId id="2147483664" r:id="rId14"/>
    <p:sldLayoutId id="2147483667" r:id="rId15"/>
    <p:sldLayoutId id="2147483658" r:id="rId16"/>
    <p:sldLayoutId id="2147483659" r:id="rId17"/>
    <p:sldLayoutId id="2147483670" r:id="rId18"/>
  </p:sldLayoutIdLs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rgbClr val="33333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40" userDrawn="1">
          <p15:clr>
            <a:srgbClr val="F26B43"/>
          </p15:clr>
        </p15:guide>
        <p15:guide id="3" pos="7440" userDrawn="1">
          <p15:clr>
            <a:srgbClr val="F26B43"/>
          </p15:clr>
        </p15:guide>
        <p15:guide id="4" orient="horz" pos="264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1008" userDrawn="1">
          <p15:clr>
            <a:srgbClr val="F26B43"/>
          </p15:clr>
        </p15:guide>
        <p15:guide id="7" pos="168" userDrawn="1">
          <p15:clr>
            <a:srgbClr val="F26B43"/>
          </p15:clr>
        </p15:guide>
        <p15:guide id="8" pos="7512" userDrawn="1">
          <p15:clr>
            <a:srgbClr val="F26B43"/>
          </p15:clr>
        </p15:guide>
        <p15:guide id="9" orient="horz" pos="3768" userDrawn="1">
          <p15:clr>
            <a:srgbClr val="F26B43"/>
          </p15:clr>
        </p15:guide>
        <p15:guide id="10" orient="horz" pos="369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B0797D9-27CF-7B4D-9790-D869C58F3F42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-2" y="6212926"/>
            <a:ext cx="12192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316" y="1598532"/>
            <a:ext cx="11647368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2" y="295773"/>
            <a:ext cx="11647367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4D54578-5BB9-2145-AEC0-3E09AB82C02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61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88" r:id="rId7"/>
    <p:sldLayoutId id="2147483692" r:id="rId8"/>
    <p:sldLayoutId id="2147483691" r:id="rId9"/>
    <p:sldLayoutId id="2147483678" r:id="rId10"/>
    <p:sldLayoutId id="2147483679" r:id="rId11"/>
    <p:sldLayoutId id="2147483681" r:id="rId12"/>
    <p:sldLayoutId id="2147483682" r:id="rId13"/>
    <p:sldLayoutId id="2147483684" r:id="rId14"/>
    <p:sldLayoutId id="2147483685" r:id="rId15"/>
    <p:sldLayoutId id="2147483686" r:id="rId16"/>
  </p:sldLayoutIdLs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rgbClr val="F2DF7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40">
          <p15:clr>
            <a:srgbClr val="F26B43"/>
          </p15:clr>
        </p15:guide>
        <p15:guide id="3" pos="7440">
          <p15:clr>
            <a:srgbClr val="F26B43"/>
          </p15:clr>
        </p15:guide>
        <p15:guide id="4" orient="horz" pos="264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1008">
          <p15:clr>
            <a:srgbClr val="F26B43"/>
          </p15:clr>
        </p15:guide>
        <p15:guide id="7" pos="168">
          <p15:clr>
            <a:srgbClr val="F26B43"/>
          </p15:clr>
        </p15:guide>
        <p15:guide id="8" pos="7512">
          <p15:clr>
            <a:srgbClr val="F26B43"/>
          </p15:clr>
        </p15:guide>
        <p15:guide id="9" orient="horz" pos="3768">
          <p15:clr>
            <a:srgbClr val="F26B43"/>
          </p15:clr>
        </p15:guide>
        <p15:guide id="10" orient="horz" pos="36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64B49-3275-304E-93C5-D45AEE032E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25954"/>
            <a:ext cx="9144000" cy="731520"/>
          </a:xfrm>
        </p:spPr>
        <p:txBody>
          <a:bodyPr>
            <a:normAutofit/>
          </a:bodyPr>
          <a:lstStyle/>
          <a:p>
            <a:r>
              <a:rPr lang="en-US" dirty="0"/>
              <a:t>How to Be a Distinguished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9918C5-6FAE-1E4A-B76E-5C27E234D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36638"/>
            <a:ext cx="9144000" cy="914400"/>
          </a:xfrm>
        </p:spPr>
        <p:txBody>
          <a:bodyPr/>
          <a:lstStyle/>
          <a:p>
            <a:r>
              <a:rPr lang="en-US" dirty="0"/>
              <a:t>The Successful Club Series</a:t>
            </a:r>
          </a:p>
        </p:txBody>
      </p:sp>
    </p:spTree>
    <p:extLst>
      <p:ext uri="{BB962C8B-B14F-4D97-AF65-F5344CB8AC3E}">
        <p14:creationId xmlns:p14="http://schemas.microsoft.com/office/powerpoint/2010/main" val="2743629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1F100-3540-3A4A-9BA9-F8AED7874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Club Goals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8BBB6-71F7-4542-B00E-A287C11C6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Education Awards</a:t>
            </a:r>
          </a:p>
          <a:p>
            <a:pPr>
              <a:lnSpc>
                <a:spcPct val="200000"/>
              </a:lnSpc>
            </a:pPr>
            <a:r>
              <a:rPr lang="en-US" dirty="0"/>
              <a:t>Membership Growth</a:t>
            </a:r>
          </a:p>
        </p:txBody>
      </p:sp>
      <p:pic>
        <p:nvPicPr>
          <p:cNvPr id="6" name="Picture Placeholder 5" descr="A woman speaking in front of a group of people in a room">
            <a:extLst>
              <a:ext uri="{FF2B5EF4-FFF2-40B4-BE49-F238E27FC236}">
                <a16:creationId xmlns:a16="http://schemas.microsoft.com/office/drawing/2014/main" id="{2A257485-CC3B-B542-8387-DDE01B0BB3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9048" cy="6217920"/>
          </a:xfrm>
        </p:spPr>
      </p:pic>
    </p:spTree>
    <p:extLst>
      <p:ext uri="{BB962C8B-B14F-4D97-AF65-F5344CB8AC3E}">
        <p14:creationId xmlns:p14="http://schemas.microsoft.com/office/powerpoint/2010/main" val="2974528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Qualifying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Be in good standing and have: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Twenty members on June 30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OR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Net growth of at least five new, </a:t>
            </a:r>
          </a:p>
          <a:p>
            <a:pPr marL="0" indent="0">
              <a:buNone/>
            </a:pPr>
            <a:r>
              <a:rPr lang="en-US" dirty="0"/>
              <a:t>dual, or reinstating members on June 30</a:t>
            </a:r>
          </a:p>
        </p:txBody>
      </p:sp>
    </p:spTree>
    <p:extLst>
      <p:ext uri="{BB962C8B-B14F-4D97-AF65-F5344CB8AC3E}">
        <p14:creationId xmlns:p14="http://schemas.microsoft.com/office/powerpoint/2010/main" val="743978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10 Goals to Achieve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+mj-lt"/>
              </a:rPr>
              <a:t>Education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Four Level 1 awards achieved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Two Level 2 awards achieved 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Two </a:t>
            </a:r>
            <a:r>
              <a:rPr lang="en-US" u="sng" dirty="0"/>
              <a:t>more</a:t>
            </a:r>
            <a:r>
              <a:rPr lang="en-US" dirty="0"/>
              <a:t> Level 2 awards achieved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Two Level 3 awards achieved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One Level 4, Path Completion, or DTM award achieved 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One </a:t>
            </a:r>
            <a:r>
              <a:rPr lang="en-US" u="sng" dirty="0"/>
              <a:t>more</a:t>
            </a:r>
            <a:r>
              <a:rPr lang="en-US" dirty="0"/>
              <a:t> Level 4, Path Completion, or DTM award achieved</a:t>
            </a:r>
          </a:p>
        </p:txBody>
      </p:sp>
    </p:spTree>
    <p:extLst>
      <p:ext uri="{BB962C8B-B14F-4D97-AF65-F5344CB8AC3E}">
        <p14:creationId xmlns:p14="http://schemas.microsoft.com/office/powerpoint/2010/main" val="4108059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10 Goals to Achieve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33" y="1469242"/>
            <a:ext cx="11647367" cy="45082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latin typeface="+mj-lt"/>
              </a:rPr>
              <a:t>Membership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dirty="0"/>
              <a:t>Four new, dual, or reinstating members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dirty="0"/>
              <a:t>Four </a:t>
            </a:r>
            <a:r>
              <a:rPr lang="en-US" u="sng" dirty="0"/>
              <a:t>more</a:t>
            </a:r>
            <a:r>
              <a:rPr lang="en-US" dirty="0"/>
              <a:t> new, dual, or reinstating members</a:t>
            </a:r>
          </a:p>
          <a:p>
            <a:pPr marL="0" indent="0">
              <a:buNone/>
            </a:pPr>
            <a:r>
              <a:rPr lang="en-US" b="1" dirty="0"/>
              <a:t>Training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A minimum of four club officer roles trained during each of the two training periods</a:t>
            </a:r>
          </a:p>
          <a:p>
            <a:pPr marL="0" indent="0">
              <a:buNone/>
            </a:pPr>
            <a:r>
              <a:rPr lang="en-US" b="1" dirty="0"/>
              <a:t>Administration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en-US" dirty="0"/>
              <a:t>On-time payment of membership dues accompanied by the names of eight members (3+ must be renewing) for one period and on-time submission of one club officer list 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682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9ADA1-3551-114F-9BA7-2841D0CB7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Recognition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642B27F-61D6-8710-A715-8E92902C5627}"/>
              </a:ext>
            </a:extLst>
          </p:cNvPr>
          <p:cNvCxnSpPr>
            <a:cxnSpLocks/>
          </p:cNvCxnSpPr>
          <p:nvPr/>
        </p:nvCxnSpPr>
        <p:spPr>
          <a:xfrm>
            <a:off x="557347" y="4996793"/>
            <a:ext cx="11077303" cy="0"/>
          </a:xfrm>
          <a:prstGeom prst="line">
            <a:avLst/>
          </a:prstGeom>
          <a:ln w="22225">
            <a:solidFill>
              <a:srgbClr val="0B5879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43075A7-F936-F646-2A5E-222A19F18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489219"/>
              </p:ext>
            </p:extLst>
          </p:nvPr>
        </p:nvGraphicFramePr>
        <p:xfrm>
          <a:off x="652649" y="1287070"/>
          <a:ext cx="10886697" cy="33676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28899">
                  <a:extLst>
                    <a:ext uri="{9D8B030D-6E8A-4147-A177-3AD203B41FA5}">
                      <a16:colId xmlns:a16="http://schemas.microsoft.com/office/drawing/2014/main" val="333369238"/>
                    </a:ext>
                  </a:extLst>
                </a:gridCol>
                <a:gridCol w="3628899">
                  <a:extLst>
                    <a:ext uri="{9D8B030D-6E8A-4147-A177-3AD203B41FA5}">
                      <a16:colId xmlns:a16="http://schemas.microsoft.com/office/drawing/2014/main" val="548505724"/>
                    </a:ext>
                  </a:extLst>
                </a:gridCol>
                <a:gridCol w="3628899">
                  <a:extLst>
                    <a:ext uri="{9D8B030D-6E8A-4147-A177-3AD203B41FA5}">
                      <a16:colId xmlns:a16="http://schemas.microsoft.com/office/drawing/2014/main" val="3662028643"/>
                    </a:ext>
                  </a:extLst>
                </a:gridCol>
              </a:tblGrid>
              <a:tr h="67353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Membership as of June 30*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Achievement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Recognition Earned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972002"/>
                  </a:ext>
                </a:extLst>
              </a:tr>
              <a:tr h="67353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 members OR net growth of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Achieve 5 of 10 goals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Distinguished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1682953"/>
                  </a:ext>
                </a:extLst>
              </a:tr>
              <a:tr h="67353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 members OR net growth of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Achieve 7 of 10 goals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Select Distinguished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0332146"/>
                  </a:ext>
                </a:extLst>
              </a:tr>
              <a:tr h="67353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 members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Achieve 9 of 10 goals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President’s Distinguished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5121661"/>
                  </a:ext>
                </a:extLst>
              </a:tr>
              <a:tr h="67353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 members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Achieve 10 of 10 goals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Smedley Distinguished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97457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7488932-2646-39A5-D2B3-B170C6ADB302}"/>
              </a:ext>
            </a:extLst>
          </p:cNvPr>
          <p:cNvSpPr txBox="1"/>
          <p:nvPr/>
        </p:nvSpPr>
        <p:spPr>
          <a:xfrm>
            <a:off x="1215483" y="5004889"/>
            <a:ext cx="8307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*Does not include transfers.</a:t>
            </a:r>
          </a:p>
        </p:txBody>
      </p:sp>
    </p:spTree>
    <p:extLst>
      <p:ext uri="{BB962C8B-B14F-4D97-AF65-F5344CB8AC3E}">
        <p14:creationId xmlns:p14="http://schemas.microsoft.com/office/powerpoint/2010/main" val="3837738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257485-CC3B-B542-8387-DDE01B0BB3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4405" r="38196" b="7708"/>
          <a:stretch/>
        </p:blipFill>
        <p:spPr>
          <a:xfrm>
            <a:off x="6096000" y="0"/>
            <a:ext cx="6096000" cy="621792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71F100-3540-3A4A-9BA9-F8AED7874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Club Success Plan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8BBB6-71F7-4542-B00E-A287C11C6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Establish specific goals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Develop strategies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Identify assignments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Develop a timetable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Track accomplishments</a:t>
            </a:r>
          </a:p>
        </p:txBody>
      </p:sp>
    </p:spTree>
    <p:extLst>
      <p:ext uri="{BB962C8B-B14F-4D97-AF65-F5344CB8AC3E}">
        <p14:creationId xmlns:p14="http://schemas.microsoft.com/office/powerpoint/2010/main" val="523065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2D1A-A479-C34D-A028-AA1DADE92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32E31-712D-594A-87EB-E35C7279A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33" y="1852550"/>
            <a:ext cx="11647367" cy="3190505"/>
          </a:xfrm>
        </p:spPr>
        <p:txBody>
          <a:bodyPr/>
          <a:lstStyle/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4000" b="1" dirty="0"/>
              <a:t>A quality club </a:t>
            </a:r>
          </a:p>
          <a:p>
            <a:pPr marL="0" indent="0" algn="ctr">
              <a:buNone/>
            </a:pPr>
            <a:r>
              <a:rPr lang="en-US" sz="6600" b="1" dirty="0"/>
              <a:t>= </a:t>
            </a:r>
          </a:p>
          <a:p>
            <a:pPr marL="0" indent="0" algn="ctr">
              <a:buNone/>
            </a:pPr>
            <a:r>
              <a:rPr lang="en-US" sz="4000" b="1" dirty="0"/>
              <a:t>A quality experience</a:t>
            </a:r>
          </a:p>
        </p:txBody>
      </p:sp>
    </p:spTree>
    <p:extLst>
      <p:ext uri="{BB962C8B-B14F-4D97-AF65-F5344CB8AC3E}">
        <p14:creationId xmlns:p14="http://schemas.microsoft.com/office/powerpoint/2010/main" val="3498712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4A99F-1B33-ED47-9169-3AAE7F3403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Every club member is part of</a:t>
            </a:r>
            <a:br>
              <a:rPr lang="en-US" dirty="0"/>
            </a:br>
            <a:r>
              <a:rPr lang="en-US" dirty="0"/>
              <a:t>the team!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EBDEE7-998C-2548-ADE9-731538AEF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58209"/>
            <a:ext cx="9144000" cy="914400"/>
          </a:xfrm>
        </p:spPr>
        <p:txBody>
          <a:bodyPr>
            <a:noAutofit/>
          </a:bodyPr>
          <a:lstStyle/>
          <a:p>
            <a:r>
              <a:rPr lang="en-US" sz="4800" b="1" dirty="0"/>
              <a:t>Distinguished recognition benefits everyone.</a:t>
            </a:r>
          </a:p>
        </p:txBody>
      </p:sp>
    </p:spTree>
    <p:extLst>
      <p:ext uri="{BB962C8B-B14F-4D97-AF65-F5344CB8AC3E}">
        <p14:creationId xmlns:p14="http://schemas.microsoft.com/office/powerpoint/2010/main" val="4230084229"/>
      </p:ext>
    </p:extLst>
  </p:cSld>
  <p:clrMapOvr>
    <a:masterClrMapping/>
  </p:clrMapOvr>
</p:sld>
</file>

<file path=ppt/theme/theme1.xml><?xml version="1.0" encoding="utf-8"?>
<a:theme xmlns:a="http://schemas.openxmlformats.org/drawingml/2006/main" name="Toastmasters Theme Light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B2711F6-328C-E245-95D1-571D2E11DBFD}" vid="{EE5DBBF0-4BB4-784D-81B3-31040CDF4335}"/>
    </a:ext>
  </a:extLst>
</a:theme>
</file>

<file path=ppt/theme/theme2.xml><?xml version="1.0" encoding="utf-8"?>
<a:theme xmlns:a="http://schemas.openxmlformats.org/drawingml/2006/main" name="Toastmasters Theme Dark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B2711F6-328C-E245-95D1-571D2E11DBFD}" vid="{60A0540D-10A0-D74A-B1DC-915144F8C7B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33FC7432FEF44984CF47768FA684E2" ma:contentTypeVersion="16" ma:contentTypeDescription="Create a new document." ma:contentTypeScope="" ma:versionID="1de7e9fe96c3498f50023b7a13209a04">
  <xsd:schema xmlns:xsd="http://www.w3.org/2001/XMLSchema" xmlns:xs="http://www.w3.org/2001/XMLSchema" xmlns:p="http://schemas.microsoft.com/office/2006/metadata/properties" xmlns:ns2="ac26ef01-b6c3-4572-8707-9c06d710cfd3" xmlns:ns3="21de3649-6b75-473d-bb68-2a9f59004b9d" targetNamespace="http://schemas.microsoft.com/office/2006/metadata/properties" ma:root="true" ma:fieldsID="f3f5007bbbfd80071f20480505c05bba" ns2:_="" ns3:_="">
    <xsd:import namespace="ac26ef01-b6c3-4572-8707-9c06d710cfd3"/>
    <xsd:import namespace="21de3649-6b75-473d-bb68-2a9f59004b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26ef01-b6c3-4572-8707-9c06d710cf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23c1ae6-fb4c-46f0-9f45-decf50a530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de3649-6b75-473d-bb68-2a9f59004b9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e9da3d0-8424-4781-a302-42b917fc0bd2}" ma:internalName="TaxCatchAll" ma:showField="CatchAllData" ma:web="21de3649-6b75-473d-bb68-2a9f59004b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1de3649-6b75-473d-bb68-2a9f59004b9d" xsi:nil="true"/>
    <lcf76f155ced4ddcb4097134ff3c332f xmlns="ac26ef01-b6c3-4572-8707-9c06d710cfd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F4D1BEA-5466-48E1-BA0C-F0D84A064D03}"/>
</file>

<file path=customXml/itemProps2.xml><?xml version="1.0" encoding="utf-8"?>
<ds:datastoreItem xmlns:ds="http://schemas.openxmlformats.org/officeDocument/2006/customXml" ds:itemID="{977C471F-7E68-4ADE-966B-FEE6939B4762}"/>
</file>

<file path=customXml/itemProps3.xml><?xml version="1.0" encoding="utf-8"?>
<ds:datastoreItem xmlns:ds="http://schemas.openxmlformats.org/officeDocument/2006/customXml" ds:itemID="{A7D33452-BEDF-4B7F-A3B4-639FCF11E275}"/>
</file>

<file path=docProps/app.xml><?xml version="1.0" encoding="utf-8"?>
<Properties xmlns="http://schemas.openxmlformats.org/officeDocument/2006/extended-properties" xmlns:vt="http://schemas.openxmlformats.org/officeDocument/2006/docPropsVTypes">
  <Template>Toastmasters Theme Light Mode</Template>
  <TotalTime>1957</TotalTime>
  <Words>266</Words>
  <Application>Microsoft Office PowerPoint</Application>
  <PresentationFormat>Widescreen</PresentationFormat>
  <Paragraphs>61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Myriad Pro</vt:lpstr>
      <vt:lpstr>Myriad Pro Light</vt:lpstr>
      <vt:lpstr>Toastmasters Theme Light Mode</vt:lpstr>
      <vt:lpstr>Toastmasters Theme Dark Mode</vt:lpstr>
      <vt:lpstr>How to Be a Distinguished Club</vt:lpstr>
      <vt:lpstr>Club Goals</vt:lpstr>
      <vt:lpstr>Qualifying Requirement</vt:lpstr>
      <vt:lpstr>10 Goals to Achieve</vt:lpstr>
      <vt:lpstr>10 Goals to Achieve</vt:lpstr>
      <vt:lpstr>Recognition</vt:lpstr>
      <vt:lpstr>Club Success Plan</vt:lpstr>
      <vt:lpstr>Motivation</vt:lpstr>
      <vt:lpstr>Every club member is part of the team!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Be a Distinguished Club</dc:title>
  <dc:creator>Annabelle Tracy</dc:creator>
  <cp:lastModifiedBy>Lorena Clark</cp:lastModifiedBy>
  <cp:revision>3</cp:revision>
  <dcterms:created xsi:type="dcterms:W3CDTF">2022-06-28T14:33:18Z</dcterms:created>
  <dcterms:modified xsi:type="dcterms:W3CDTF">2025-08-08T22:32:31Z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0x0101000033FC7432FEF44984CF47768FA684E2</vt:lpwstr>
  </property>
</Properties>
</file>