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671" r:id="rId6"/>
  </p:sldMasterIdLst>
  <p:notesMasterIdLst>
    <p:notesMasterId r:id="rId35"/>
  </p:notesMasterIdLst>
  <p:sldIdLst>
    <p:sldId id="256" r:id="rId7"/>
    <p:sldId id="266" r:id="rId8"/>
    <p:sldId id="282" r:id="rId9"/>
    <p:sldId id="267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306" r:id="rId19"/>
    <p:sldId id="307" r:id="rId20"/>
    <p:sldId id="291" r:id="rId21"/>
    <p:sldId id="292" r:id="rId22"/>
    <p:sldId id="293" r:id="rId23"/>
    <p:sldId id="294" r:id="rId24"/>
    <p:sldId id="308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5879"/>
    <a:srgbClr val="497593"/>
    <a:srgbClr val="7B98B2"/>
    <a:srgbClr val="B3C3D3"/>
    <a:srgbClr val="004165"/>
    <a:srgbClr val="772432"/>
    <a:srgbClr val="FEEE9F"/>
    <a:srgbClr val="E5E5E5"/>
    <a:srgbClr val="F5F5F5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3" autoAdjust="0"/>
    <p:restoredTop sz="94264" autoAdjust="0"/>
  </p:normalViewPr>
  <p:slideViewPr>
    <p:cSldViewPr snapToGrid="0" snapToObjects="1">
      <p:cViewPr varScale="1">
        <p:scale>
          <a:sx n="129" d="100"/>
          <a:sy n="129" d="100"/>
        </p:scale>
        <p:origin x="66" y="57"/>
      </p:cViewPr>
      <p:guideLst/>
    </p:cSldViewPr>
  </p:slideViewPr>
  <p:outlineViewPr>
    <p:cViewPr>
      <p:scale>
        <a:sx n="75" d="100"/>
        <a:sy n="75" d="100"/>
      </p:scale>
      <p:origin x="0" y="-21285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ACEEB-96A6-BE4B-AD4A-D8B0035CB14C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47FC4-CAF1-6741-875A-C83F3721E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7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39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00400"/>
            <a:ext cx="9144000" cy="7315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5570"/>
            <a:ext cx="91440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89A3AF-4EDC-4043-804E-E87D504FBF6B}"/>
              </a:ext>
            </a:extLst>
          </p:cNvPr>
          <p:cNvCxnSpPr/>
          <p:nvPr userDrawn="1"/>
        </p:nvCxnSpPr>
        <p:spPr>
          <a:xfrm>
            <a:off x="1422400" y="2743200"/>
            <a:ext cx="9347200" cy="0"/>
          </a:xfrm>
          <a:prstGeom prst="line">
            <a:avLst/>
          </a:prstGeom>
          <a:ln>
            <a:solidFill>
              <a:srgbClr val="0041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Toastmasters International">
            <a:extLst>
              <a:ext uri="{FF2B5EF4-FFF2-40B4-BE49-F238E27FC236}">
                <a16:creationId xmlns:a16="http://schemas.microsoft.com/office/drawing/2014/main" id="{81373B61-26E6-9E41-B3D7-2240926DC3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04715" y="1830810"/>
            <a:ext cx="2782570" cy="43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38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8276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0403F9B-2509-B349-8F7B-B7A269B84DE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2494206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Content Righ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8276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1A32ABD0-551C-8047-9A8B-46EC083AD1D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3175783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5544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36AC97-D6BB-CF45-B568-D12F1D2C17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29756" y="419100"/>
            <a:ext cx="5495544" cy="5448300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1642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8DCE7488-AC56-214B-8402-0373CFC92E4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3" name="Slide Number Placeholder 14">
            <a:extLst>
              <a:ext uri="{FF2B5EF4-FFF2-40B4-BE49-F238E27FC236}">
                <a16:creationId xmlns:a16="http://schemas.microsoft.com/office/drawing/2014/main" id="{852E0A00-B946-634D-9F60-5900F68092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01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Content Righ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D36E625B-E8A5-F64D-B280-FF6E4EB345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0FB4EF4-997C-8046-914F-6E0CB5DC5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092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A0FBEA-C105-AC49-830C-94C748A670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18522" y="419100"/>
            <a:ext cx="5495544" cy="54483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Slide Number Placeholder 14">
            <a:extLst>
              <a:ext uri="{FF2B5EF4-FFF2-40B4-BE49-F238E27FC236}">
                <a16:creationId xmlns:a16="http://schemas.microsoft.com/office/drawing/2014/main" id="{489E208B-BC0A-9749-9CAE-3D838D9DE7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801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E3B808-8450-C749-BE34-83F343354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2999"/>
            <a:ext cx="12192000" cy="5084065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29875B-36BA-7147-91A7-92751BF38026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1FA9E0-A75C-1C46-AB6F-6A5E7D665B54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530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3000"/>
            <a:ext cx="12192000" cy="5715000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6B948D-23E4-3F42-B765-2AA919B9E9C5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EF7B8B-DC7E-A14C-8B53-C948B4015EC6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14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w to use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How to use Colors on Charts/Tables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>
              <a:lnSpc>
                <a:spcPct val="110000"/>
              </a:lnSpc>
            </a:pPr>
            <a:r>
              <a:rPr lang="en-US" sz="2800" b="0" dirty="0"/>
              <a:t>When utilizing a chart, make sure there is enough color contrast between the text and the background color. Review the example on the next slide.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81AD1C-9BAD-504D-A94E-B572CF6BB330}"/>
              </a:ext>
            </a:extLst>
          </p:cNvPr>
          <p:cNvGrpSpPr/>
          <p:nvPr userDrawn="1"/>
        </p:nvGrpSpPr>
        <p:grpSpPr>
          <a:xfrm>
            <a:off x="6971959" y="785112"/>
            <a:ext cx="4340506" cy="868101"/>
            <a:chOff x="382104" y="3327719"/>
            <a:chExt cx="4340506" cy="86810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24C0F28-DFB4-FB48-B1BA-69CBD0ECB0DE}"/>
                </a:ext>
              </a:extLst>
            </p:cNvPr>
            <p:cNvSpPr/>
            <p:nvPr userDrawn="1"/>
          </p:nvSpPr>
          <p:spPr>
            <a:xfrm>
              <a:off x="382105" y="3327719"/>
              <a:ext cx="868101" cy="868101"/>
            </a:xfrm>
            <a:prstGeom prst="rect">
              <a:avLst/>
            </a:prstGeom>
            <a:solidFill>
              <a:srgbClr val="B3C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CC55AFF-0CD7-6E47-9CE6-AD24C7E762D1}"/>
                </a:ext>
              </a:extLst>
            </p:cNvPr>
            <p:cNvSpPr/>
            <p:nvPr userDrawn="1"/>
          </p:nvSpPr>
          <p:spPr>
            <a:xfrm>
              <a:off x="1250206" y="3327719"/>
              <a:ext cx="868101" cy="868101"/>
            </a:xfrm>
            <a:prstGeom prst="rect">
              <a:avLst/>
            </a:prstGeom>
            <a:solidFill>
              <a:srgbClr val="7B98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AF0F4FD-D576-DB44-882A-074F220CF31B}"/>
                </a:ext>
              </a:extLst>
            </p:cNvPr>
            <p:cNvSpPr/>
            <p:nvPr userDrawn="1"/>
          </p:nvSpPr>
          <p:spPr>
            <a:xfrm>
              <a:off x="2118307" y="3327719"/>
              <a:ext cx="868101" cy="868101"/>
            </a:xfrm>
            <a:prstGeom prst="rect">
              <a:avLst/>
            </a:prstGeom>
            <a:solidFill>
              <a:srgbClr val="4975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F15AC36-03F4-7F46-B01D-5A11BD0A6A94}"/>
                </a:ext>
              </a:extLst>
            </p:cNvPr>
            <p:cNvSpPr/>
            <p:nvPr userDrawn="1"/>
          </p:nvSpPr>
          <p:spPr>
            <a:xfrm>
              <a:off x="2986408" y="3327719"/>
              <a:ext cx="868101" cy="868101"/>
            </a:xfrm>
            <a:prstGeom prst="rect">
              <a:avLst/>
            </a:prstGeom>
            <a:solidFill>
              <a:srgbClr val="0B58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6527A42-9DFA-1A41-9DD3-25755BEA8387}"/>
                </a:ext>
              </a:extLst>
            </p:cNvPr>
            <p:cNvSpPr/>
            <p:nvPr userDrawn="1"/>
          </p:nvSpPr>
          <p:spPr>
            <a:xfrm>
              <a:off x="3854509" y="3327719"/>
              <a:ext cx="868101" cy="86810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itle 1">
              <a:extLst>
                <a:ext uri="{FF2B5EF4-FFF2-40B4-BE49-F238E27FC236}">
                  <a16:creationId xmlns:a16="http://schemas.microsoft.com/office/drawing/2014/main" id="{F82D3875-578C-9849-9094-D12B6FE410F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82104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1</a:t>
              </a:r>
            </a:p>
          </p:txBody>
        </p:sp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C6DB5269-9F92-124F-9EFB-0B5E49CFC12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250206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2</a:t>
              </a:r>
            </a:p>
          </p:txBody>
        </p:sp>
        <p:sp>
          <p:nvSpPr>
            <p:cNvPr id="22" name="Title 1">
              <a:extLst>
                <a:ext uri="{FF2B5EF4-FFF2-40B4-BE49-F238E27FC236}">
                  <a16:creationId xmlns:a16="http://schemas.microsoft.com/office/drawing/2014/main" id="{3DF9AC09-C32F-7848-A0E3-9D5E9CA9800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106732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3" name="Title 1">
              <a:extLst>
                <a:ext uri="{FF2B5EF4-FFF2-40B4-BE49-F238E27FC236}">
                  <a16:creationId xmlns:a16="http://schemas.microsoft.com/office/drawing/2014/main" id="{FCFA7C4A-3612-C345-A189-543B61F29B6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974833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24" name="Title 1">
              <a:extLst>
                <a:ext uri="{FF2B5EF4-FFF2-40B4-BE49-F238E27FC236}">
                  <a16:creationId xmlns:a16="http://schemas.microsoft.com/office/drawing/2014/main" id="{342C6220-558E-134C-ADB9-621C3F5FC88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854509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226A98E-0B3B-D649-B831-8ECA3D5D07AC}"/>
              </a:ext>
            </a:extLst>
          </p:cNvPr>
          <p:cNvGrpSpPr/>
          <p:nvPr userDrawn="1"/>
        </p:nvGrpSpPr>
        <p:grpSpPr>
          <a:xfrm>
            <a:off x="6971959" y="1900356"/>
            <a:ext cx="4340506" cy="868101"/>
            <a:chOff x="6794478" y="3327719"/>
            <a:chExt cx="4340506" cy="86810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566CF8A-D4B7-0640-8565-D3974191389E}"/>
                </a:ext>
              </a:extLst>
            </p:cNvPr>
            <p:cNvSpPr/>
            <p:nvPr userDrawn="1"/>
          </p:nvSpPr>
          <p:spPr>
            <a:xfrm>
              <a:off x="6794479" y="3327719"/>
              <a:ext cx="868101" cy="868101"/>
            </a:xfrm>
            <a:prstGeom prst="rect">
              <a:avLst/>
            </a:prstGeom>
            <a:solidFill>
              <a:srgbClr val="DB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70E2D77-3B55-5242-B380-4175817554C0}"/>
                </a:ext>
              </a:extLst>
            </p:cNvPr>
            <p:cNvSpPr/>
            <p:nvPr userDrawn="1"/>
          </p:nvSpPr>
          <p:spPr>
            <a:xfrm>
              <a:off x="7662580" y="3327719"/>
              <a:ext cx="868101" cy="868101"/>
            </a:xfrm>
            <a:prstGeom prst="rect">
              <a:avLst/>
            </a:prstGeom>
            <a:solidFill>
              <a:srgbClr val="C08D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2BD00BB-9D42-6243-9736-8E9F8874AA73}"/>
                </a:ext>
              </a:extLst>
            </p:cNvPr>
            <p:cNvSpPr/>
            <p:nvPr userDrawn="1"/>
          </p:nvSpPr>
          <p:spPr>
            <a:xfrm>
              <a:off x="8530681" y="3327719"/>
              <a:ext cx="868101" cy="868101"/>
            </a:xfrm>
            <a:prstGeom prst="rect">
              <a:avLst/>
            </a:prstGeom>
            <a:solidFill>
              <a:srgbClr val="A66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AFEEF79-D422-7B44-8963-650D1FCB8CAE}"/>
                </a:ext>
              </a:extLst>
            </p:cNvPr>
            <p:cNvSpPr/>
            <p:nvPr userDrawn="1"/>
          </p:nvSpPr>
          <p:spPr>
            <a:xfrm>
              <a:off x="9398782" y="3327719"/>
              <a:ext cx="868101" cy="868101"/>
            </a:xfrm>
            <a:prstGeom prst="rect">
              <a:avLst/>
            </a:prstGeom>
            <a:solidFill>
              <a:srgbClr val="8D3B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57089A6-0701-4840-8598-9AAA5958F3F3}"/>
                </a:ext>
              </a:extLst>
            </p:cNvPr>
            <p:cNvSpPr/>
            <p:nvPr userDrawn="1"/>
          </p:nvSpPr>
          <p:spPr>
            <a:xfrm>
              <a:off x="10266883" y="3327719"/>
              <a:ext cx="868101" cy="868101"/>
            </a:xfrm>
            <a:prstGeom prst="rect">
              <a:avLst/>
            </a:prstGeom>
            <a:solidFill>
              <a:srgbClr val="7724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itle 1">
              <a:extLst>
                <a:ext uri="{FF2B5EF4-FFF2-40B4-BE49-F238E27FC236}">
                  <a16:creationId xmlns:a16="http://schemas.microsoft.com/office/drawing/2014/main" id="{AE711AD8-A200-934D-BA4B-F4C6307321A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794478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1</a:t>
              </a:r>
            </a:p>
          </p:txBody>
        </p:sp>
        <p:sp>
          <p:nvSpPr>
            <p:cNvPr id="32" name="Title 1">
              <a:extLst>
                <a:ext uri="{FF2B5EF4-FFF2-40B4-BE49-F238E27FC236}">
                  <a16:creationId xmlns:a16="http://schemas.microsoft.com/office/drawing/2014/main" id="{DD72198E-3F55-524E-9B45-1E7C4E57149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662580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2</a:t>
              </a:r>
            </a:p>
          </p:txBody>
        </p:sp>
        <p:sp>
          <p:nvSpPr>
            <p:cNvPr id="33" name="Title 1">
              <a:extLst>
                <a:ext uri="{FF2B5EF4-FFF2-40B4-BE49-F238E27FC236}">
                  <a16:creationId xmlns:a16="http://schemas.microsoft.com/office/drawing/2014/main" id="{D4572998-3193-9748-BC2F-A847C2A2FD4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519106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4" name="Title 1">
              <a:extLst>
                <a:ext uri="{FF2B5EF4-FFF2-40B4-BE49-F238E27FC236}">
                  <a16:creationId xmlns:a16="http://schemas.microsoft.com/office/drawing/2014/main" id="{DD2B0AB2-F8FE-344E-B643-8D6D9718EF9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387207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35" name="Title 1">
              <a:extLst>
                <a:ext uri="{FF2B5EF4-FFF2-40B4-BE49-F238E27FC236}">
                  <a16:creationId xmlns:a16="http://schemas.microsoft.com/office/drawing/2014/main" id="{23C15460-6F14-C946-A23F-08B4721FF79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266883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59D9239-BCD2-0A4E-8663-64AA8D579F28}"/>
              </a:ext>
            </a:extLst>
          </p:cNvPr>
          <p:cNvSpPr txBox="1"/>
          <p:nvPr userDrawn="1"/>
        </p:nvSpPr>
        <p:spPr>
          <a:xfrm>
            <a:off x="6971959" y="3097411"/>
            <a:ext cx="434050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Minimum font size - </a:t>
            </a:r>
            <a:r>
              <a:rPr lang="en-US" sz="1800" b="1" dirty="0"/>
              <a:t>18pt</a:t>
            </a:r>
            <a:r>
              <a:rPr lang="en-US" sz="1800" b="0" dirty="0"/>
              <a:t>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Font weight - </a:t>
            </a:r>
            <a:r>
              <a:rPr lang="en-US" sz="1800" b="1" dirty="0"/>
              <a:t>Bold </a:t>
            </a:r>
            <a:r>
              <a:rPr lang="en-US" sz="1800" b="0" dirty="0"/>
              <a:t>(when used on background colors, for best accessibility).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Use the Dark Gray </a:t>
            </a:r>
            <a:r>
              <a:rPr lang="en-US" sz="1800" b="1" i="0" dirty="0">
                <a:latin typeface="Arial" panose="020B0604020202020204" pitchFamily="34" charset="0"/>
                <a:cs typeface="Arial" panose="020B0604020202020204" pitchFamily="34" charset="0"/>
              </a:rPr>
              <a:t>#333333 </a:t>
            </a:r>
            <a:r>
              <a:rPr lang="en-US" sz="1800" b="0" dirty="0"/>
              <a:t>Text color on Accent 1 and Accent 2. 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Use the White </a:t>
            </a:r>
            <a:r>
              <a:rPr lang="en-US" sz="1800" b="1" dirty="0"/>
              <a:t>#FFFFFF </a:t>
            </a:r>
            <a:r>
              <a:rPr lang="en-US" sz="1800" b="0" dirty="0"/>
              <a:t>Text color </a:t>
            </a:r>
            <a:br>
              <a:rPr lang="en-US" sz="1800" b="0" dirty="0"/>
            </a:br>
            <a:r>
              <a:rPr lang="en-US" sz="1800" b="0" dirty="0"/>
              <a:t>on Accent 3, Accent 4, and Accent 5.</a:t>
            </a:r>
          </a:p>
        </p:txBody>
      </p:sp>
      <p:sp>
        <p:nvSpPr>
          <p:cNvPr id="36" name="Slide Number Placeholder 14">
            <a:extLst>
              <a:ext uri="{FF2B5EF4-FFF2-40B4-BE49-F238E27FC236}">
                <a16:creationId xmlns:a16="http://schemas.microsoft.com/office/drawing/2014/main" id="{D2C14E01-4C90-EF4B-979D-86C4EB40D0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063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007AC1-DD37-6E42-98C3-86C02FBCC8E2}"/>
              </a:ext>
            </a:extLst>
          </p:cNvPr>
          <p:cNvSpPr/>
          <p:nvPr userDrawn="1"/>
        </p:nvSpPr>
        <p:spPr>
          <a:xfrm rot="10800000">
            <a:off x="-6283" y="0"/>
            <a:ext cx="12204565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00400"/>
            <a:ext cx="9144000" cy="7315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500">
                <a:solidFill>
                  <a:srgbClr val="FEEE9F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5570"/>
            <a:ext cx="91440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89A3AF-4EDC-4043-804E-E87D504FBF6B}"/>
              </a:ext>
            </a:extLst>
          </p:cNvPr>
          <p:cNvCxnSpPr/>
          <p:nvPr userDrawn="1"/>
        </p:nvCxnSpPr>
        <p:spPr>
          <a:xfrm>
            <a:off x="1422400" y="2743200"/>
            <a:ext cx="9347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C0252C4-B718-4F4E-9975-7ABBF9C571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06113" y="1830811"/>
            <a:ext cx="2775881" cy="42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1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pac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59916"/>
            <a:ext cx="9144000" cy="7315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358503"/>
            <a:ext cx="91440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Section subtitle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2F0269-F024-D749-ADD6-30FCAA36B3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8B39C-174F-EF45-985E-CC5DE69A33E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27BCF0-7BC9-FC4A-A00C-B7A2A9EF5227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48A56CE-E456-3B41-B78A-04881A67DE18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11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ac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5619CAB-6643-C445-9D1E-B586B7DBC1C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2420E5-B19B-524A-8BC9-508D147EF32B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9AF70D-6371-A340-A1FF-58A02DD84A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548366F-DD1B-E444-8E3B-E95A563D0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59916"/>
            <a:ext cx="9144000" cy="7315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EDBFCD6-6E1D-B541-A1AF-99FEDC0C7A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358503"/>
            <a:ext cx="91440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2555325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3AE9D-042A-DD42-9A11-F79F2844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19004-5E21-B147-B0EB-1A69AD8C29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77933" y="1520042"/>
            <a:ext cx="11647367" cy="43582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BB276-9101-0D4D-A13B-A773BD15A6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6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2DB36-0E37-3E4F-846E-FFE754041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CB7B1-BD73-384F-B626-099E8AB1C16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77934" y="1535081"/>
            <a:ext cx="5641848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BAA05-1B10-1D4A-BBC2-304E5EEDACA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5268" y="1535081"/>
            <a:ext cx="5638800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0DD411A-1AC0-4C4B-B7F9-D6B8D5E7DF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088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6EA6-B167-1647-B82D-DC3F21AF8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25187-523C-DC4E-B373-33ABFAF3AC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7934" y="1222717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F897F-8F77-C642-9F94-C50E3197BA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77934" y="2046628"/>
            <a:ext cx="5641848" cy="38207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00E7DB-782E-2C45-8167-CDD0EA86BAD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3452" y="1222717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B53DB2-837A-1E41-952E-52B252EFBAD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3452" y="2046628"/>
            <a:ext cx="5641848" cy="38207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AC63D21-C33D-9E4F-9EDB-EE6548FFC5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704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1311304-9C98-8B49-B434-134184A09B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0" y="2005584"/>
            <a:ext cx="3200400" cy="3140075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0320AC0-0FC1-8C47-8026-8DEF53359B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95800" y="2011680"/>
            <a:ext cx="3200400" cy="3136392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ln>
                  <a:noFill/>
                </a:ln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6B3F4821-83A2-084E-87B9-80099BFD85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1981200"/>
            <a:ext cx="3200400" cy="3140075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AD38DF34-14F9-5F41-8070-1BD3DEF20C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362200"/>
            <a:ext cx="2743200" cy="3048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D5DF8844-5287-1E4A-BF7D-DE2C1E03B2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10600" y="2362200"/>
            <a:ext cx="2743200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73E7AE11-2C77-954A-BEF0-800001182D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2362200"/>
            <a:ext cx="2743200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856762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28" name="Picture Placeholder 14">
            <a:extLst>
              <a:ext uri="{FF2B5EF4-FFF2-40B4-BE49-F238E27FC236}">
                <a16:creationId xmlns:a16="http://schemas.microsoft.com/office/drawing/2014/main" id="{4779427A-781D-EA42-927E-C82F77CBE2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2824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52CCDFF2-698A-B84A-9762-F0746F91F6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2231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chemeClr val="accent6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4DD02BB8-6D7A-2046-9515-B382124885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8887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37" name="Picture Placeholder 14">
            <a:extLst>
              <a:ext uri="{FF2B5EF4-FFF2-40B4-BE49-F238E27FC236}">
                <a16:creationId xmlns:a16="http://schemas.microsoft.com/office/drawing/2014/main" id="{9E49D0A7-C905-EA43-9A2D-DB9AF470A35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490460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408DC2C2-0C1A-0549-8DFD-B5846E86F5D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84525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chemeClr val="accent6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F5F5F5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157D76DD-6800-C546-A701-88D8621EFD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51094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40" name="Picture Placeholder 14">
            <a:extLst>
              <a:ext uri="{FF2B5EF4-FFF2-40B4-BE49-F238E27FC236}">
                <a16:creationId xmlns:a16="http://schemas.microsoft.com/office/drawing/2014/main" id="{206F4037-ACDA-D545-AE97-19BCD24A558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36009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7ED6EB13-4202-404D-8380-863765DE4E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5416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chemeClr val="accent6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BDA54CC0-1DB6-1C4B-A1E7-741749ED3F4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2072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12" name="Slide Number Placeholder 14">
            <a:extLst>
              <a:ext uri="{FF2B5EF4-FFF2-40B4-BE49-F238E27FC236}">
                <a16:creationId xmlns:a16="http://schemas.microsoft.com/office/drawing/2014/main" id="{6A30D6AC-E7B5-0C42-8FD4-4E98826C8C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541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A017C5F-3EE2-C848-A0FF-9B4B43B3F6D2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F759B73-2926-1243-8C54-9F81CC4FEE3B}"/>
              </a:ext>
            </a:extLst>
          </p:cNvPr>
          <p:cNvSpPr/>
          <p:nvPr userDrawn="1"/>
        </p:nvSpPr>
        <p:spPr>
          <a:xfrm>
            <a:off x="3815398" y="1066800"/>
            <a:ext cx="6509702" cy="4273994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195FD5-F90D-6E48-BA95-14C70423FB2C}"/>
              </a:ext>
            </a:extLst>
          </p:cNvPr>
          <p:cNvSpPr/>
          <p:nvPr userDrawn="1"/>
        </p:nvSpPr>
        <p:spPr>
          <a:xfrm>
            <a:off x="1866900" y="1600200"/>
            <a:ext cx="3111498" cy="315934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855AF2D4-8C7C-2849-A0D6-D449E513C6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66900" y="1600200"/>
            <a:ext cx="3111500" cy="315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6041B4C2-28F5-0E43-84A3-1E98A479E8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8400" y="2839928"/>
            <a:ext cx="5346700" cy="457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 b="1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</a:defRPr>
            </a:lvl5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0AD2906D-80B8-9F47-ACC6-2080574562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78400" y="3352800"/>
            <a:ext cx="5346700" cy="381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958830-11F8-214C-8249-594F82B018E7}"/>
              </a:ext>
            </a:extLst>
          </p:cNvPr>
          <p:cNvSpPr/>
          <p:nvPr userDrawn="1"/>
        </p:nvSpPr>
        <p:spPr>
          <a:xfrm>
            <a:off x="-2" y="6212926"/>
            <a:ext cx="12192001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lide Number Placeholder 14">
            <a:extLst>
              <a:ext uri="{FF2B5EF4-FFF2-40B4-BE49-F238E27FC236}">
                <a16:creationId xmlns:a16="http://schemas.microsoft.com/office/drawing/2014/main" id="{DD7E7516-B2D4-0A47-850C-7EAA5B5E5E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4FE3127-0010-5D49-9D39-446C6CC1D4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649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47D00C-4F35-FA44-AE6D-560B94E5574F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2A27FD-DCD3-3544-B54F-6CE33927D8BA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E94052-9097-0040-96BB-ABD151D68A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7" name="Slide Number Placeholder 14">
            <a:extLst>
              <a:ext uri="{FF2B5EF4-FFF2-40B4-BE49-F238E27FC236}">
                <a16:creationId xmlns:a16="http://schemas.microsoft.com/office/drawing/2014/main" id="{A72D2038-C774-8A44-AC4D-D48CC95AF0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8237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8276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73AA123F-7D5D-5743-842F-4FD61F2A7E5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936227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3AE9D-042A-DD42-9A11-F79F2844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19004-5E21-B147-B0EB-1A69AD8C2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33" y="1520042"/>
            <a:ext cx="11647367" cy="43582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BB276-9101-0D4D-A13B-A773BD15A6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095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5544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rgbClr val="FEEE9F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36AC97-D6BB-CF45-B568-D12F1D2C17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29756" y="419100"/>
            <a:ext cx="5495544" cy="5448300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014949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7CE9458-0EE3-A344-A0D4-7BB7BD029951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25C8691-7E6F-6449-8F4B-64C12952E9C9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6293283-D734-4F44-B3FC-723952F7D4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EE5ACE5E-8C71-F84C-84A2-7ADD0A4CE8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1" name="Slide Number Placeholder 14">
            <a:extLst>
              <a:ext uri="{FF2B5EF4-FFF2-40B4-BE49-F238E27FC236}">
                <a16:creationId xmlns:a16="http://schemas.microsoft.com/office/drawing/2014/main" id="{E7FF26C3-0AD4-B845-8559-0DB4414158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4314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B5B3A71-252E-BB41-AABA-BE0AC50B74E3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A0FBEA-C105-AC49-830C-94C748A670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18522" y="419100"/>
            <a:ext cx="5495544" cy="5448300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A11376-EE0E-454A-8528-A1A8B2FD9D25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60AE098-CC4F-1345-9B63-F539B3AC2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7D770BF-1C25-444D-A9EC-565FA0F00C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75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2999"/>
            <a:ext cx="12192000" cy="5084065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F793A9-ACD0-8144-BA76-AC9911BA49FB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E3B808-8450-C749-BE34-83F343354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1FA9E0-A75C-1C46-AB6F-6A5E7D665B54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1445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2C4270-C58C-C940-B0EF-3FBEAD7572B5}"/>
              </a:ext>
            </a:extLst>
          </p:cNvPr>
          <p:cNvSpPr/>
          <p:nvPr userDrawn="1"/>
        </p:nvSpPr>
        <p:spPr>
          <a:xfrm rot="10800000">
            <a:off x="0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AD48D7-EAA2-964B-A120-85C67653E646}"/>
              </a:ext>
            </a:extLst>
          </p:cNvPr>
          <p:cNvCxnSpPr/>
          <p:nvPr userDrawn="1"/>
        </p:nvCxnSpPr>
        <p:spPr>
          <a:xfrm>
            <a:off x="406402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3000"/>
            <a:ext cx="12192000" cy="5714999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632447-B762-F14C-9D91-BE4817800ADD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EF7B8B-DC7E-A14C-8B53-C948B4015EC6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452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2DB36-0E37-3E4F-846E-FFE754041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CB7B1-BD73-384F-B626-099E8AB1C16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77934" y="1535081"/>
            <a:ext cx="5641848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BAA05-1B10-1D4A-BBC2-304E5EEDACA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5268" y="1535081"/>
            <a:ext cx="5638800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0DD411A-1AC0-4C4B-B7F9-D6B8D5E7DF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43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6EA6-B167-1647-B82D-DC3F21AF8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25187-523C-DC4E-B373-33ABFAF3AC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7934" y="1361863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F897F-8F77-C642-9F94-C50E3197BA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77934" y="2185775"/>
            <a:ext cx="5641848" cy="36816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00E7DB-782E-2C45-8167-CDD0EA86BAD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3452" y="1361863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B53DB2-837A-1E41-952E-52B252EFBAD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3452" y="2185775"/>
            <a:ext cx="5641848" cy="36816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AC63D21-C33D-9E4F-9EDB-EE6548FFC5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65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61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430D756-47CB-0E43-B9CD-A7BE8386C3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0" y="2005584"/>
            <a:ext cx="32004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B29F451-CE5A-EB40-A282-04773C4C95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95800" y="2011680"/>
            <a:ext cx="32004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15B99DB-285A-9F48-94ED-A7E37351D0D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1981200"/>
            <a:ext cx="32004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6DD56EEB-5E1A-FC41-9BDC-6104C8A266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362200"/>
            <a:ext cx="2743200" cy="304800"/>
          </a:xfrm>
          <a:prstGeom prst="rect">
            <a:avLst/>
          </a:prstGeom>
        </p:spPr>
        <p:txBody>
          <a:bodyPr tIns="0" bIns="0" anchor="b"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002BAA5A-C66E-AB4A-ABA6-ECB4D62095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10600" y="2362200"/>
            <a:ext cx="2743200" cy="304800"/>
          </a:xfrm>
          <a:prstGeom prst="rect">
            <a:avLst/>
          </a:prstGeom>
        </p:spPr>
        <p:txBody>
          <a:bodyPr tIns="0" bIns="0" anchor="b"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8D0E545A-1D40-EE41-8064-5928222E71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2362200"/>
            <a:ext cx="2743200" cy="304800"/>
          </a:xfrm>
          <a:prstGeom prst="rect">
            <a:avLst/>
          </a:prstGeom>
        </p:spPr>
        <p:txBody>
          <a:bodyPr tIns="0" bIns="0" anchor="b"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933943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1687E99-5CDB-0B44-A02C-579184AD0956}"/>
              </a:ext>
            </a:extLst>
          </p:cNvPr>
          <p:cNvSpPr/>
          <p:nvPr userDrawn="1"/>
        </p:nvSpPr>
        <p:spPr>
          <a:xfrm>
            <a:off x="-12192" y="6212926"/>
            <a:ext cx="12216384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4A0C571-507B-A14B-B259-16E2AE779A2A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F759B73-2926-1243-8C54-9F81CC4FEE3B}"/>
              </a:ext>
            </a:extLst>
          </p:cNvPr>
          <p:cNvSpPr/>
          <p:nvPr userDrawn="1"/>
        </p:nvSpPr>
        <p:spPr>
          <a:xfrm>
            <a:off x="3815398" y="1066800"/>
            <a:ext cx="6509702" cy="427399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195FD5-F90D-6E48-BA95-14C70423FB2C}"/>
              </a:ext>
            </a:extLst>
          </p:cNvPr>
          <p:cNvSpPr/>
          <p:nvPr userDrawn="1"/>
        </p:nvSpPr>
        <p:spPr>
          <a:xfrm>
            <a:off x="1866900" y="1600200"/>
            <a:ext cx="3111498" cy="3159346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855AF2D4-8C7C-2849-A0D6-D449E513C6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66900" y="1600200"/>
            <a:ext cx="3111500" cy="315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6041B4C2-28F5-0E43-84A3-1E98A479E8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8400" y="2839928"/>
            <a:ext cx="5346700" cy="457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 b="1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</a:defRPr>
            </a:lvl5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0AD2906D-80B8-9F47-ACC6-2080574562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78400" y="3352800"/>
            <a:ext cx="5346700" cy="381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Slide Number Placeholder 14">
            <a:extLst>
              <a:ext uri="{FF2B5EF4-FFF2-40B4-BE49-F238E27FC236}">
                <a16:creationId xmlns:a16="http://schemas.microsoft.com/office/drawing/2014/main" id="{DC11E212-7825-724C-8277-76300A33F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9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Picture Placeholder 14">
            <a:extLst>
              <a:ext uri="{FF2B5EF4-FFF2-40B4-BE49-F238E27FC236}">
                <a16:creationId xmlns:a16="http://schemas.microsoft.com/office/drawing/2014/main" id="{4779427A-781D-EA42-927E-C82F77CBE2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2824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52CCDFF2-698A-B84A-9762-F0746F91F6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2231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4DD02BB8-6D7A-2046-9515-B382124885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8887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37" name="Picture Placeholder 14">
            <a:extLst>
              <a:ext uri="{FF2B5EF4-FFF2-40B4-BE49-F238E27FC236}">
                <a16:creationId xmlns:a16="http://schemas.microsoft.com/office/drawing/2014/main" id="{9E49D0A7-C905-EA43-9A2D-DB9AF470A35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490460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408DC2C2-0C1A-0549-8DFD-B5846E86F5D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84525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157D76DD-6800-C546-A701-88D8621EFD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51094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40" name="Picture Placeholder 14">
            <a:extLst>
              <a:ext uri="{FF2B5EF4-FFF2-40B4-BE49-F238E27FC236}">
                <a16:creationId xmlns:a16="http://schemas.microsoft.com/office/drawing/2014/main" id="{206F4037-ACDA-D545-AE97-19BCD24A558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36009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7ED6EB13-4202-404D-8380-863765DE4E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5416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BDA54CC0-1DB6-1C4B-A1E7-741749ED3F4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2072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12" name="Slide Number Placeholder 14">
            <a:extLst>
              <a:ext uri="{FF2B5EF4-FFF2-40B4-BE49-F238E27FC236}">
                <a16:creationId xmlns:a16="http://schemas.microsoft.com/office/drawing/2014/main" id="{11A01E17-D85A-D046-9C02-D8AE0D756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205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65278B8-008E-F549-82E1-0C807CDEB612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Toastmasters International">
            <a:extLst>
              <a:ext uri="{FF2B5EF4-FFF2-40B4-BE49-F238E27FC236}">
                <a16:creationId xmlns:a16="http://schemas.microsoft.com/office/drawing/2014/main" id="{C1B32BEE-8B31-7C45-8A6B-9A022FF6895A}"/>
              </a:ext>
            </a:extLst>
          </p:cNvPr>
          <p:cNvPicPr>
            <a:picLocks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39BE9D-B1D3-564A-82E1-F35C8A6D2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316" y="1598532"/>
            <a:ext cx="11647368" cy="4269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F782093C-5F6F-DB4E-8069-C0C7B9902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2" y="295773"/>
            <a:ext cx="11647367" cy="645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3472CA6-F87F-A14B-8F68-9F82D1D88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9D0EE2-196A-704E-B498-12C51A4ABFD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89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2" r:id="rId4"/>
    <p:sldLayoutId id="2147483653" r:id="rId5"/>
    <p:sldLayoutId id="2147483654" r:id="rId6"/>
    <p:sldLayoutId id="2147483687" r:id="rId7"/>
    <p:sldLayoutId id="2147483689" r:id="rId8"/>
    <p:sldLayoutId id="2147483690" r:id="rId9"/>
    <p:sldLayoutId id="2147483661" r:id="rId10"/>
    <p:sldLayoutId id="2147483663" r:id="rId11"/>
    <p:sldLayoutId id="2147483666" r:id="rId12"/>
    <p:sldLayoutId id="2147483660" r:id="rId13"/>
    <p:sldLayoutId id="2147483664" r:id="rId14"/>
    <p:sldLayoutId id="2147483667" r:id="rId15"/>
    <p:sldLayoutId id="2147483658" r:id="rId16"/>
    <p:sldLayoutId id="2147483659" r:id="rId17"/>
    <p:sldLayoutId id="2147483670" r:id="rId18"/>
  </p:sldLayoutIdLs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sz="3600" b="1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40" userDrawn="1">
          <p15:clr>
            <a:srgbClr val="F26B43"/>
          </p15:clr>
        </p15:guide>
        <p15:guide id="3" pos="7440" userDrawn="1">
          <p15:clr>
            <a:srgbClr val="F26B43"/>
          </p15:clr>
        </p15:guide>
        <p15:guide id="4" orient="horz" pos="264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1008" userDrawn="1">
          <p15:clr>
            <a:srgbClr val="F26B43"/>
          </p15:clr>
        </p15:guide>
        <p15:guide id="7" pos="168" userDrawn="1">
          <p15:clr>
            <a:srgbClr val="F26B43"/>
          </p15:clr>
        </p15:guide>
        <p15:guide id="8" pos="7512" userDrawn="1">
          <p15:clr>
            <a:srgbClr val="F26B43"/>
          </p15:clr>
        </p15:guide>
        <p15:guide id="9" orient="horz" pos="3768" userDrawn="1">
          <p15:clr>
            <a:srgbClr val="F26B43"/>
          </p15:clr>
        </p15:guide>
        <p15:guide id="10" orient="horz" pos="369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B0797D9-27CF-7B4D-9790-D869C58F3F42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5278B8-008E-F549-82E1-0C807CDEB612}"/>
              </a:ext>
            </a:extLst>
          </p:cNvPr>
          <p:cNvSpPr/>
          <p:nvPr userDrawn="1"/>
        </p:nvSpPr>
        <p:spPr>
          <a:xfrm>
            <a:off x="-2" y="6212926"/>
            <a:ext cx="12192001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39BE9D-B1D3-564A-82E1-F35C8A6D2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316" y="1598532"/>
            <a:ext cx="11647368" cy="4269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F782093C-5F6F-DB4E-8069-C0C7B9902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2" y="295773"/>
            <a:ext cx="11647367" cy="645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3472CA6-F87F-A14B-8F68-9F82D1D88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9D0EE2-196A-704E-B498-12C51A4ABFD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4D54578-5BB9-2145-AEC0-3E09AB82C02E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961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88" r:id="rId7"/>
    <p:sldLayoutId id="2147483692" r:id="rId8"/>
    <p:sldLayoutId id="2147483691" r:id="rId9"/>
    <p:sldLayoutId id="2147483678" r:id="rId10"/>
    <p:sldLayoutId id="2147483679" r:id="rId11"/>
    <p:sldLayoutId id="2147483681" r:id="rId12"/>
    <p:sldLayoutId id="2147483682" r:id="rId13"/>
    <p:sldLayoutId id="2147483684" r:id="rId14"/>
    <p:sldLayoutId id="2147483685" r:id="rId15"/>
    <p:sldLayoutId id="2147483686" r:id="rId16"/>
  </p:sldLayoutIdLs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sz="3600" b="1" kern="1200">
          <a:solidFill>
            <a:srgbClr val="FEEE9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40">
          <p15:clr>
            <a:srgbClr val="F26B43"/>
          </p15:clr>
        </p15:guide>
        <p15:guide id="3" pos="7440">
          <p15:clr>
            <a:srgbClr val="F26B43"/>
          </p15:clr>
        </p15:guide>
        <p15:guide id="4" orient="horz" pos="264">
          <p15:clr>
            <a:srgbClr val="F26B43"/>
          </p15:clr>
        </p15:guide>
        <p15:guide id="5" pos="3840">
          <p15:clr>
            <a:srgbClr val="F26B43"/>
          </p15:clr>
        </p15:guide>
        <p15:guide id="6" orient="horz" pos="1008">
          <p15:clr>
            <a:srgbClr val="F26B43"/>
          </p15:clr>
        </p15:guide>
        <p15:guide id="7" pos="168">
          <p15:clr>
            <a:srgbClr val="F26B43"/>
          </p15:clr>
        </p15:guide>
        <p15:guide id="8" pos="7512">
          <p15:clr>
            <a:srgbClr val="F26B43"/>
          </p15:clr>
        </p15:guide>
        <p15:guide id="9" orient="horz" pos="3768">
          <p15:clr>
            <a:srgbClr val="F26B43"/>
          </p15:clr>
        </p15:guide>
        <p15:guide id="10" orient="horz" pos="36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64B49-3275-304E-93C5-D45AEE032E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Division and Area Director 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9918C5-6FAE-1E4A-B76E-5C27E234DC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SESSION 5</a:t>
            </a:r>
          </a:p>
          <a:p>
            <a:r>
              <a:rPr lang="en-US" dirty="0"/>
              <a:t>Thrive in the District Recognition Program</a:t>
            </a:r>
          </a:p>
        </p:txBody>
      </p:sp>
    </p:spTree>
    <p:extLst>
      <p:ext uri="{BB962C8B-B14F-4D97-AF65-F5344CB8AC3E}">
        <p14:creationId xmlns:p14="http://schemas.microsoft.com/office/powerpoint/2010/main" val="2743629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2D37E-1308-A338-2DD1-5214F4793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EDC97-1F1B-70B7-0400-FFB3E4247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Remaining DCP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F0809-A2E0-875A-91D4-59DFEA779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Four new members</a:t>
            </a:r>
          </a:p>
          <a:p>
            <a:pPr lvl="1"/>
            <a:r>
              <a:rPr lang="en-US" dirty="0"/>
              <a:t>Four more new members</a:t>
            </a:r>
          </a:p>
          <a:p>
            <a:pPr lvl="1"/>
            <a:r>
              <a:rPr lang="en-US" dirty="0"/>
              <a:t>Minimum of four club officers trained during each of two training periods</a:t>
            </a:r>
          </a:p>
          <a:p>
            <a:pPr lvl="1"/>
            <a:r>
              <a:rPr lang="en-US" dirty="0"/>
              <a:t>One membership dues-renewal report and one club officer list submitted on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367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FE4D64-9603-EDF7-5692-F9DE4E60F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8964F-A92D-90C1-EC13-5388BDF51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Distinguished Club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B8F99-0AF8-8E62-191A-AAA081D02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33" y="1520042"/>
            <a:ext cx="11647367" cy="1059872"/>
          </a:xfrm>
        </p:spPr>
        <p:txBody>
          <a:bodyPr/>
          <a:lstStyle/>
          <a:p>
            <a:r>
              <a:rPr lang="en-US" dirty="0"/>
              <a:t>Distinguished, Select Distinguished, President’s Distinguished, Smedley Distinguished</a:t>
            </a:r>
          </a:p>
          <a:p>
            <a:endParaRPr lang="en-US" dirty="0"/>
          </a:p>
        </p:txBody>
      </p:sp>
      <p:pic>
        <p:nvPicPr>
          <p:cNvPr id="4" name="Picture 3" descr="A simple two-column table on a light gray background with a black header row. The left column is labeled “Achievement” and the right column is labeled “Recognition Earned.” The table lists four achievement levels and corresponding awards: “Five of 10 goals – Distinguished Club,” “Seven of 10 goals – Select Distinguished Club,” “Nine of 10 goals – President’s Distinguished Club,” and “Ten of 10 goals – Smedley Distinguished.”">
            <a:extLst>
              <a:ext uri="{FF2B5EF4-FFF2-40B4-BE49-F238E27FC236}">
                <a16:creationId xmlns:a16="http://schemas.microsoft.com/office/drawing/2014/main" id="{69215F3D-4752-8777-9850-15E002C87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1531900" y="2844088"/>
            <a:ext cx="9128199" cy="2399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7076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84C9A-E39B-BDE4-0698-3CD9E0146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08CAF-4026-81C5-F9BF-B49F7C929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Club Timeline - Vocal Violinists of Vienna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3C12628-96C0-9068-8FDE-C7C40592E9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442743"/>
              </p:ext>
            </p:extLst>
          </p:nvPr>
        </p:nvGraphicFramePr>
        <p:xfrm>
          <a:off x="1103085" y="1341636"/>
          <a:ext cx="9985829" cy="4544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6376">
                  <a:extLst>
                    <a:ext uri="{9D8B030D-6E8A-4147-A177-3AD203B41FA5}">
                      <a16:colId xmlns:a16="http://schemas.microsoft.com/office/drawing/2014/main" val="3639482242"/>
                    </a:ext>
                  </a:extLst>
                </a:gridCol>
                <a:gridCol w="8249453">
                  <a:extLst>
                    <a:ext uri="{9D8B030D-6E8A-4147-A177-3AD203B41FA5}">
                      <a16:colId xmlns:a16="http://schemas.microsoft.com/office/drawing/2014/main" val="3768047907"/>
                    </a:ext>
                  </a:extLst>
                </a:gridCol>
              </a:tblGrid>
              <a:tr h="348242">
                <a:tc>
                  <a:txBody>
                    <a:bodyPr/>
                    <a:lstStyle/>
                    <a:p>
                      <a:r>
                        <a:rPr lang="en-US" dirty="0"/>
                        <a:t>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868566"/>
                  </a:ext>
                </a:extLst>
              </a:tr>
              <a:tr h="348242">
                <a:tc>
                  <a:txBody>
                    <a:bodyPr/>
                    <a:lstStyle/>
                    <a:p>
                      <a:r>
                        <a:rPr lang="en-US" sz="1600" dirty="0"/>
                        <a:t>July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Club officers Gunther, Gisela, Gustav, and Gretchen are trained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0149248"/>
                  </a:ext>
                </a:extLst>
              </a:tr>
              <a:tr h="348242">
                <a:tc>
                  <a:txBody>
                    <a:bodyPr/>
                    <a:lstStyle/>
                    <a:p>
                      <a:r>
                        <a:rPr lang="en-US" sz="1600" dirty="0"/>
                        <a:t>August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Carolina earns her Level 1 Pathways award, Gisela earns her Level 2 Pathways award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335706"/>
                  </a:ext>
                </a:extLst>
              </a:tr>
              <a:tr h="348242">
                <a:tc>
                  <a:txBody>
                    <a:bodyPr/>
                    <a:lstStyle/>
                    <a:p>
                      <a:r>
                        <a:rPr lang="en-US" sz="1600" dirty="0"/>
                        <a:t>September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New member Novak joins the club, the member dues-renewal report is submitted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311874"/>
                  </a:ext>
                </a:extLst>
              </a:tr>
              <a:tr h="348242">
                <a:tc>
                  <a:txBody>
                    <a:bodyPr/>
                    <a:lstStyle/>
                    <a:p>
                      <a:r>
                        <a:rPr lang="en-US" sz="1600" dirty="0"/>
                        <a:t>October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Casper earns his Level 1 Pathways award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740572"/>
                  </a:ext>
                </a:extLst>
              </a:tr>
              <a:tr h="348242">
                <a:tc>
                  <a:txBody>
                    <a:bodyPr/>
                    <a:lstStyle/>
                    <a:p>
                      <a:r>
                        <a:rPr lang="en-US" sz="1600" dirty="0"/>
                        <a:t>November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New members Nick and Nixie join the club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040064"/>
                  </a:ext>
                </a:extLst>
              </a:tr>
              <a:tr h="348242">
                <a:tc>
                  <a:txBody>
                    <a:bodyPr/>
                    <a:lstStyle/>
                    <a:p>
                      <a:r>
                        <a:rPr lang="en-US" sz="1600" dirty="0"/>
                        <a:t>December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New member Nan joins the club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125542"/>
                  </a:ext>
                </a:extLst>
              </a:tr>
              <a:tr h="348242">
                <a:tc>
                  <a:txBody>
                    <a:bodyPr/>
                    <a:lstStyle/>
                    <a:p>
                      <a:r>
                        <a:rPr lang="en-US" sz="1600" dirty="0"/>
                        <a:t>January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Karl earns his Level 4 Pathways award, new member Nadia joins the club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815511"/>
                  </a:ext>
                </a:extLst>
              </a:tr>
              <a:tr h="348242">
                <a:tc>
                  <a:txBody>
                    <a:bodyPr/>
                    <a:lstStyle/>
                    <a:p>
                      <a:r>
                        <a:rPr lang="en-US" sz="1600" dirty="0"/>
                        <a:t>February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Club officers Gunther, Gisela, Gustav, and Gretchen are trained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828639"/>
                  </a:ext>
                </a:extLst>
              </a:tr>
              <a:tr h="348242">
                <a:tc>
                  <a:txBody>
                    <a:bodyPr/>
                    <a:lstStyle/>
                    <a:p>
                      <a:r>
                        <a:rPr lang="en-US" sz="1600" dirty="0"/>
                        <a:t>March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New member Norbert joins the club, Gretchen earns her Level 2 Pathways award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5528353"/>
                  </a:ext>
                </a:extLst>
              </a:tr>
              <a:tr h="348242">
                <a:tc>
                  <a:txBody>
                    <a:bodyPr/>
                    <a:lstStyle/>
                    <a:p>
                      <a:r>
                        <a:rPr lang="en-US" sz="1600" dirty="0"/>
                        <a:t>April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Adolf earns his Level 5 Pathways award, new member Neil joins the club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897743"/>
                  </a:ext>
                </a:extLst>
              </a:tr>
              <a:tr h="348242">
                <a:tc>
                  <a:txBody>
                    <a:bodyPr/>
                    <a:lstStyle/>
                    <a:p>
                      <a:r>
                        <a:rPr lang="en-US" sz="1600" dirty="0"/>
                        <a:t>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New member Naveen joins the club, the Club Officer report is submitted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8334587"/>
                  </a:ext>
                </a:extLst>
              </a:tr>
              <a:tr h="348242">
                <a:tc>
                  <a:txBody>
                    <a:bodyPr/>
                    <a:lstStyle/>
                    <a:p>
                      <a:r>
                        <a:rPr lang="en-US" sz="1600" dirty="0"/>
                        <a:t>June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On June 30, the Vocal Violinists of Vienna Club has 25 members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8024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008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3C766-A2DE-59AF-802D-35902B58E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5B01-83E2-04FC-4D2E-8B9F00E9C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Club Timeline – Linguistic Leaders of Lipari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6F289C9-1117-0460-3206-493F518181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898250"/>
              </p:ext>
            </p:extLst>
          </p:nvPr>
        </p:nvGraphicFramePr>
        <p:xfrm>
          <a:off x="1103085" y="1341636"/>
          <a:ext cx="9985829" cy="4544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6376">
                  <a:extLst>
                    <a:ext uri="{9D8B030D-6E8A-4147-A177-3AD203B41FA5}">
                      <a16:colId xmlns:a16="http://schemas.microsoft.com/office/drawing/2014/main" val="3639482242"/>
                    </a:ext>
                  </a:extLst>
                </a:gridCol>
                <a:gridCol w="8249453">
                  <a:extLst>
                    <a:ext uri="{9D8B030D-6E8A-4147-A177-3AD203B41FA5}">
                      <a16:colId xmlns:a16="http://schemas.microsoft.com/office/drawing/2014/main" val="3768047907"/>
                    </a:ext>
                  </a:extLst>
                </a:gridCol>
              </a:tblGrid>
              <a:tr h="348242">
                <a:tc>
                  <a:txBody>
                    <a:bodyPr/>
                    <a:lstStyle/>
                    <a:p>
                      <a:r>
                        <a:rPr lang="en-US" dirty="0"/>
                        <a:t>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868566"/>
                  </a:ext>
                </a:extLst>
              </a:tr>
              <a:tr h="348242">
                <a:tc>
                  <a:txBody>
                    <a:bodyPr/>
                    <a:lstStyle/>
                    <a:p>
                      <a:r>
                        <a:rPr lang="en-US" sz="1600" dirty="0"/>
                        <a:t>July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Club officers Lina, Luigi, Luciano, and Leonora are trained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0149248"/>
                  </a:ext>
                </a:extLst>
              </a:tr>
              <a:tr h="348242">
                <a:tc>
                  <a:txBody>
                    <a:bodyPr/>
                    <a:lstStyle/>
                    <a:p>
                      <a:r>
                        <a:rPr lang="en-US" sz="1600" dirty="0"/>
                        <a:t>August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335706"/>
                  </a:ext>
                </a:extLst>
              </a:tr>
              <a:tr h="348242">
                <a:tc>
                  <a:txBody>
                    <a:bodyPr/>
                    <a:lstStyle/>
                    <a:p>
                      <a:r>
                        <a:rPr lang="en-US" sz="1600" dirty="0"/>
                        <a:t>September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Cara earns her Level 1 Pathways award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311874"/>
                  </a:ext>
                </a:extLst>
              </a:tr>
              <a:tr h="348242">
                <a:tc>
                  <a:txBody>
                    <a:bodyPr/>
                    <a:lstStyle/>
                    <a:p>
                      <a:r>
                        <a:rPr lang="en-US" sz="1600" dirty="0"/>
                        <a:t>October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Carlo and Lena earn their Level 1 Pathways award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740572"/>
                  </a:ext>
                </a:extLst>
              </a:tr>
              <a:tr h="348242">
                <a:tc>
                  <a:txBody>
                    <a:bodyPr/>
                    <a:lstStyle/>
                    <a:p>
                      <a:r>
                        <a:rPr lang="en-US" sz="1600" dirty="0"/>
                        <a:t>November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New members Natalia and Nevio join the club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040064"/>
                  </a:ext>
                </a:extLst>
              </a:tr>
              <a:tr h="348242">
                <a:tc>
                  <a:txBody>
                    <a:bodyPr/>
                    <a:lstStyle/>
                    <a:p>
                      <a:r>
                        <a:rPr lang="en-US" sz="1600" dirty="0"/>
                        <a:t>December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New member Nico joins the club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125542"/>
                  </a:ext>
                </a:extLst>
              </a:tr>
              <a:tr h="348242">
                <a:tc>
                  <a:txBody>
                    <a:bodyPr/>
                    <a:lstStyle/>
                    <a:p>
                      <a:r>
                        <a:rPr lang="en-US" sz="1600" dirty="0"/>
                        <a:t>January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815511"/>
                  </a:ext>
                </a:extLst>
              </a:tr>
              <a:tr h="348242">
                <a:tc>
                  <a:txBody>
                    <a:bodyPr/>
                    <a:lstStyle/>
                    <a:p>
                      <a:r>
                        <a:rPr lang="en-US" sz="1600" dirty="0"/>
                        <a:t>February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Club officers Lina, Luigi, Luciano, and Leonora are trained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828639"/>
                  </a:ext>
                </a:extLst>
              </a:tr>
              <a:tr h="348242">
                <a:tc>
                  <a:txBody>
                    <a:bodyPr/>
                    <a:lstStyle/>
                    <a:p>
                      <a:r>
                        <a:rPr lang="en-US" sz="1600" dirty="0"/>
                        <a:t>March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New member Nuncio joins the club, Amara earns her Level 2 Pathways award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5528353"/>
                  </a:ext>
                </a:extLst>
              </a:tr>
              <a:tr h="348242">
                <a:tc>
                  <a:txBody>
                    <a:bodyPr/>
                    <a:lstStyle/>
                    <a:p>
                      <a:r>
                        <a:rPr lang="en-US" sz="1600" dirty="0"/>
                        <a:t>April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Adolfo earns his Level 2 Pathways award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897743"/>
                  </a:ext>
                </a:extLst>
              </a:tr>
              <a:tr h="348242">
                <a:tc>
                  <a:txBody>
                    <a:bodyPr/>
                    <a:lstStyle/>
                    <a:p>
                      <a:r>
                        <a:rPr lang="en-US" sz="1600" dirty="0"/>
                        <a:t>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Columbo earns his Level 1 Pathways award, the Club Officer report is submitted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8334587"/>
                  </a:ext>
                </a:extLst>
              </a:tr>
              <a:tr h="348242">
                <a:tc>
                  <a:txBody>
                    <a:bodyPr/>
                    <a:lstStyle/>
                    <a:p>
                      <a:r>
                        <a:rPr lang="en-US" sz="1600" dirty="0"/>
                        <a:t>June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On June 30, the Linguistic Leaders of Lipari Club has 21 members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8024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3651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24B796-602E-BF4C-5868-F97A36E3E9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972EA-152B-088B-1E73-48515701F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Club Timeline – Rhetorical Rants of Rabat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9692874-4D1B-C95A-BE0D-9C04D0A63E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847697"/>
              </p:ext>
            </p:extLst>
          </p:nvPr>
        </p:nvGraphicFramePr>
        <p:xfrm>
          <a:off x="1103085" y="1341636"/>
          <a:ext cx="9985829" cy="4544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6376">
                  <a:extLst>
                    <a:ext uri="{9D8B030D-6E8A-4147-A177-3AD203B41FA5}">
                      <a16:colId xmlns:a16="http://schemas.microsoft.com/office/drawing/2014/main" val="3639482242"/>
                    </a:ext>
                  </a:extLst>
                </a:gridCol>
                <a:gridCol w="8249453">
                  <a:extLst>
                    <a:ext uri="{9D8B030D-6E8A-4147-A177-3AD203B41FA5}">
                      <a16:colId xmlns:a16="http://schemas.microsoft.com/office/drawing/2014/main" val="3768047907"/>
                    </a:ext>
                  </a:extLst>
                </a:gridCol>
              </a:tblGrid>
              <a:tr h="348242">
                <a:tc>
                  <a:txBody>
                    <a:bodyPr/>
                    <a:lstStyle/>
                    <a:p>
                      <a:r>
                        <a:rPr lang="en-US" dirty="0"/>
                        <a:t>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868566"/>
                  </a:ext>
                </a:extLst>
              </a:tr>
              <a:tr h="348242">
                <a:tc>
                  <a:txBody>
                    <a:bodyPr/>
                    <a:lstStyle/>
                    <a:p>
                      <a:r>
                        <a:rPr lang="en-US" sz="1600" dirty="0"/>
                        <a:t>July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Club officers Rashida, Reza, Raed, and Rafi are trained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0149248"/>
                  </a:ext>
                </a:extLst>
              </a:tr>
              <a:tr h="348242">
                <a:tc>
                  <a:txBody>
                    <a:bodyPr/>
                    <a:lstStyle/>
                    <a:p>
                      <a:r>
                        <a:rPr lang="en-US" sz="1600" dirty="0"/>
                        <a:t>August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Karida earns her Level 1 Pathways award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335706"/>
                  </a:ext>
                </a:extLst>
              </a:tr>
              <a:tr h="348242">
                <a:tc>
                  <a:txBody>
                    <a:bodyPr/>
                    <a:lstStyle/>
                    <a:p>
                      <a:r>
                        <a:rPr lang="en-US" sz="1600" dirty="0"/>
                        <a:t>September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New member Nahla joins the club, the member dues-renewal report is submitted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311874"/>
                  </a:ext>
                </a:extLst>
              </a:tr>
              <a:tr h="348242">
                <a:tc>
                  <a:txBody>
                    <a:bodyPr/>
                    <a:lstStyle/>
                    <a:p>
                      <a:r>
                        <a:rPr lang="en-US" sz="1600" dirty="0"/>
                        <a:t>October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Khalid earns his Level 1 Pathways award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740572"/>
                  </a:ext>
                </a:extLst>
              </a:tr>
              <a:tr h="348242">
                <a:tc>
                  <a:txBody>
                    <a:bodyPr/>
                    <a:lstStyle/>
                    <a:p>
                      <a:r>
                        <a:rPr lang="en-US" sz="1600" dirty="0"/>
                        <a:t>November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New members Nasli and Noma join the club, Azana earns her Level 2 Pathways award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040064"/>
                  </a:ext>
                </a:extLst>
              </a:tr>
              <a:tr h="348242">
                <a:tc>
                  <a:txBody>
                    <a:bodyPr/>
                    <a:lstStyle/>
                    <a:p>
                      <a:r>
                        <a:rPr lang="en-US" sz="1600" dirty="0"/>
                        <a:t>December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New member Naja joins the club, Adli earns his Level 2 Pathways award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125542"/>
                  </a:ext>
                </a:extLst>
              </a:tr>
              <a:tr h="348242">
                <a:tc>
                  <a:txBody>
                    <a:bodyPr/>
                    <a:lstStyle/>
                    <a:p>
                      <a:r>
                        <a:rPr lang="en-US" sz="1600" dirty="0"/>
                        <a:t>January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Karim earns his Level 4 Pathways award, new member Nuria joins the club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815511"/>
                  </a:ext>
                </a:extLst>
              </a:tr>
              <a:tr h="348242">
                <a:tc>
                  <a:txBody>
                    <a:bodyPr/>
                    <a:lstStyle/>
                    <a:p>
                      <a:r>
                        <a:rPr lang="en-US" sz="1600" dirty="0"/>
                        <a:t>February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Khalil and Kadeem earn their Level 1 Pathways awards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828639"/>
                  </a:ext>
                </a:extLst>
              </a:tr>
              <a:tr h="348242">
                <a:tc>
                  <a:txBody>
                    <a:bodyPr/>
                    <a:lstStyle/>
                    <a:p>
                      <a:r>
                        <a:rPr lang="en-US" sz="1600" dirty="0"/>
                        <a:t>March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New member Nabil joins the club, Reza and Rashida earn their Level 2 Pathways awards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5528353"/>
                  </a:ext>
                </a:extLst>
              </a:tr>
              <a:tr h="348242">
                <a:tc>
                  <a:txBody>
                    <a:bodyPr/>
                    <a:lstStyle/>
                    <a:p>
                      <a:r>
                        <a:rPr lang="en-US" sz="1600" dirty="0"/>
                        <a:t>April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Adnan and Rafi earn their Level 5 Pathways award, new member Nayef joins the club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897743"/>
                  </a:ext>
                </a:extLst>
              </a:tr>
              <a:tr h="348242">
                <a:tc>
                  <a:txBody>
                    <a:bodyPr/>
                    <a:lstStyle/>
                    <a:p>
                      <a:r>
                        <a:rPr lang="en-US" sz="1600" dirty="0"/>
                        <a:t>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New member Noura joins the club, the Club Officer report is submitted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8334587"/>
                  </a:ext>
                </a:extLst>
              </a:tr>
              <a:tr h="348242">
                <a:tc>
                  <a:txBody>
                    <a:bodyPr/>
                    <a:lstStyle/>
                    <a:p>
                      <a:r>
                        <a:rPr lang="en-US" sz="1600" dirty="0"/>
                        <a:t>June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On June 30, the Rhetorical Rants of Rabat Club has 25 members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8024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9445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28881D-CDA8-C08C-882C-30A0DCD65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594D5-1A69-59EA-A18B-DFAECAB3F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Qualifying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0B89E-2784-758C-531A-D98B9DFFD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Distinguished Area Program</a:t>
            </a:r>
          </a:p>
          <a:p>
            <a:pPr lvl="1"/>
            <a:r>
              <a:rPr lang="en-US" dirty="0"/>
              <a:t>No net club loss</a:t>
            </a:r>
          </a:p>
          <a:p>
            <a:pPr lvl="1"/>
            <a:r>
              <a:rPr lang="en-US" dirty="0"/>
              <a:t>Submit the Area Director’s Club Visit Report for 75% of club base</a:t>
            </a:r>
          </a:p>
          <a:p>
            <a:pPr lvl="2"/>
            <a:r>
              <a:rPr lang="en-US" dirty="0"/>
              <a:t>First round visits by November 30</a:t>
            </a:r>
            <a:r>
              <a:rPr lang="en-US" baseline="30000" dirty="0"/>
              <a:t>th</a:t>
            </a:r>
            <a:endParaRPr lang="en-US" dirty="0"/>
          </a:p>
          <a:p>
            <a:pPr lvl="2"/>
            <a:r>
              <a:rPr lang="en-US" dirty="0"/>
              <a:t>Second round visits by May 31</a:t>
            </a:r>
            <a:r>
              <a:rPr lang="en-US" baseline="30000" dirty="0"/>
              <a:t>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637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C9833-9A7E-E8FA-7F92-FB3040E09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A219B-E519-E203-3407-CA32B6928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Club Loss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E3B6C-8EBE-1078-3B8C-41B89A34D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Net club loss occurs when the total number of clubs at year-end (June 30) falls below the base amount.</a:t>
            </a:r>
          </a:p>
        </p:txBody>
      </p:sp>
    </p:spTree>
    <p:extLst>
      <p:ext uri="{BB962C8B-B14F-4D97-AF65-F5344CB8AC3E}">
        <p14:creationId xmlns:p14="http://schemas.microsoft.com/office/powerpoint/2010/main" val="2903216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19FE34-289B-D3E9-177E-E09B77948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C262D-8BB5-89A2-122F-C4B97487C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Director’s Club Visit Report</a:t>
            </a:r>
          </a:p>
        </p:txBody>
      </p:sp>
      <p:pic>
        <p:nvPicPr>
          <p:cNvPr id="5" name="Content Placeholder 4" descr="Image of Area Director Club Visit Report">
            <a:extLst>
              <a:ext uri="{FF2B5EF4-FFF2-40B4-BE49-F238E27FC236}">
                <a16:creationId xmlns:a16="http://schemas.microsoft.com/office/drawing/2014/main" id="{5A3307C4-F118-2A72-E005-C4E836BF47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5559" y="1006312"/>
            <a:ext cx="3771994" cy="484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560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C80D8C-FE55-FDEB-1FA5-E0D7853C2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D0585-2A6E-32E6-183F-54D2DBA9C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Club’s Base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3BB96-D0BE-6A14-F566-2CA84312B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8463" indent="-398463"/>
            <a:r>
              <a:rPr lang="en-US" dirty="0"/>
              <a:t>The Area’s club base is the number of paid clubs assigned to the Area as of July 1.</a:t>
            </a:r>
          </a:p>
          <a:p>
            <a:pPr marL="393700" indent="-393700"/>
            <a:r>
              <a:rPr lang="en-US" dirty="0"/>
              <a:t>Clubs are considered to be paid when they have submitted a complete April dues-renewal report.</a:t>
            </a:r>
          </a:p>
          <a:p>
            <a:pPr lvl="1"/>
            <a:r>
              <a:rPr lang="en-US" spc="-30" dirty="0"/>
              <a:t>These and new clubs chartered between April 1 and June 30 are counted in the club base.</a:t>
            </a:r>
          </a:p>
          <a:p>
            <a:pPr lvl="1"/>
            <a:r>
              <a:rPr lang="en-US" dirty="0"/>
              <a:t>The club base may increase after July 1 if April club dues are paid late.</a:t>
            </a:r>
          </a:p>
        </p:txBody>
      </p:sp>
    </p:spTree>
    <p:extLst>
      <p:ext uri="{BB962C8B-B14F-4D97-AF65-F5344CB8AC3E}">
        <p14:creationId xmlns:p14="http://schemas.microsoft.com/office/powerpoint/2010/main" val="4191690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B3C2BF-2333-D1C2-C010-29CA6838B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9BFEA-15B2-9414-6223-F0A6ACB25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Distinguished Area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2FE4A-5158-240C-F0B6-6FD34A7BD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33" y="1520042"/>
            <a:ext cx="11647367" cy="1059872"/>
          </a:xfrm>
        </p:spPr>
        <p:txBody>
          <a:bodyPr/>
          <a:lstStyle/>
          <a:p>
            <a:r>
              <a:rPr lang="en-US" dirty="0"/>
              <a:t>Distinguished, Select Distinguished, President’s Distinguished</a:t>
            </a:r>
          </a:p>
          <a:p>
            <a:endParaRPr lang="en-US" dirty="0"/>
          </a:p>
        </p:txBody>
      </p:sp>
      <p:pic>
        <p:nvPicPr>
          <p:cNvPr id="5" name="Picture 4" descr="Table with two columns labeled “Achievement” and “Recognition Earned.” Three rows list criteria based on the percentage of Distinguished clubs. Row one: at least 50% of the area’s club base earns “Distinguished Area.” Row two: at least 50% of the division’s club base plus one additional Distinguished club earns “Select Distinguished Area.” Row three: at least 50% of the area’s club base plus one additional Distinguished club and a net club growth of one earns “President’s Distinguished Area.”">
            <a:extLst>
              <a:ext uri="{FF2B5EF4-FFF2-40B4-BE49-F238E27FC236}">
                <a16:creationId xmlns:a16="http://schemas.microsoft.com/office/drawing/2014/main" id="{64B44462-291C-60D6-5AD0-74700B422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1878361" y="2355897"/>
            <a:ext cx="8435278" cy="2886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3733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24F8967-F8B8-1A47-9991-D7E87245380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90800" y="1888869"/>
            <a:ext cx="7010400" cy="5595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chemeClr val="bg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Instruction Slide Only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CAB189A0-7F44-9E4C-9B5B-34FD8B52055F}"/>
              </a:ext>
            </a:extLst>
          </p:cNvPr>
          <p:cNvSpPr txBox="1">
            <a:spLocks/>
          </p:cNvSpPr>
          <p:nvPr/>
        </p:nvSpPr>
        <p:spPr>
          <a:xfrm>
            <a:off x="1257300" y="2743116"/>
            <a:ext cx="9677400" cy="9869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Please Note: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D08E908-82FC-CE4C-A189-4008E0345A3B}"/>
              </a:ext>
            </a:extLst>
          </p:cNvPr>
          <p:cNvSpPr txBox="1">
            <a:spLocks/>
          </p:cNvSpPr>
          <p:nvPr/>
        </p:nvSpPr>
        <p:spPr>
          <a:xfrm>
            <a:off x="2150327" y="3759819"/>
            <a:ext cx="7891346" cy="5595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The following slides are designed to be used in brightly lit rooms.</a:t>
            </a:r>
          </a:p>
        </p:txBody>
      </p:sp>
    </p:spTree>
    <p:extLst>
      <p:ext uri="{BB962C8B-B14F-4D97-AF65-F5344CB8AC3E}">
        <p14:creationId xmlns:p14="http://schemas.microsoft.com/office/powerpoint/2010/main" val="3479129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37222F-64D3-32FB-37D3-E7B98B5C0D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E72A4-B7FB-090C-87AD-FCD3FE743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Qualifying Requirement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8E819-5AD3-791A-B129-FF295D92E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Distinguished Division Program</a:t>
            </a:r>
          </a:p>
          <a:p>
            <a:pPr lvl="1"/>
            <a:r>
              <a:rPr lang="en-US" dirty="0"/>
              <a:t>No net club loss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498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F2E94-1E0C-4A14-C8A7-AB01AA47F6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142A1-4728-5706-6E83-A06C4119F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Club Loss </a:t>
            </a:r>
            <a:r>
              <a:rPr lang="en-US" dirty="0" err="1"/>
              <a:t>Defintion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B3583-4116-D8A7-44DC-17C18ACBC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Net club loss occurs when the total number of clubs at year-end (June 30) falls below the base amount.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7480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B2A2EE-623B-E46A-A7F0-731A3FEE4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A938F-1251-1F97-8C4A-F313947AB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Division’s Club Base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CBACE-7FE1-FF64-4255-9A0AE8886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8463" indent="-398463"/>
            <a:r>
              <a:rPr lang="en-US" dirty="0"/>
              <a:t>The Division’s club base is the number of paid clubs assigned to the Division as of July 1.</a:t>
            </a:r>
          </a:p>
          <a:p>
            <a:pPr marL="398463" indent="-398463"/>
            <a:r>
              <a:rPr lang="en-US" dirty="0"/>
              <a:t>Clubs are considered to be paid when they have submitted a complete April dues-renewal report.</a:t>
            </a:r>
          </a:p>
          <a:p>
            <a:pPr marL="798513" lvl="1" indent="-398463"/>
            <a:r>
              <a:rPr lang="en-US" spc="-50" dirty="0"/>
              <a:t>These and new clubs chartered between April 1 and June 30 are counted in the club base.</a:t>
            </a:r>
          </a:p>
          <a:p>
            <a:pPr marL="798513" lvl="1" indent="-398463"/>
            <a:r>
              <a:rPr lang="en-US" spc="-50" dirty="0"/>
              <a:t>The club base may increase after July 1 if April club dues are paid late.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4303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A635C0-7CA2-7B0C-ADF1-12C29C8C0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12EA4-C47D-AE41-3384-CDF8F1C51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Distinguished Division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03719-805F-D73C-90DD-E4CCD4A9F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Distinguished, Select Distinguished, President’s Distinguished</a:t>
            </a:r>
          </a:p>
          <a:p>
            <a:endParaRPr lang="en-US" dirty="0"/>
          </a:p>
        </p:txBody>
      </p:sp>
      <p:pic>
        <p:nvPicPr>
          <p:cNvPr id="4" name="Picture 3" descr="Table with two columns labeled “Achievement” and “Recognition Earned.” Three rows outline division-level criteria. Row one: at least 45% of the division’s club base as Distinguished clubs earns “Distinguished Division.” Row two: at least 50% plus net growth of one club earns “Select Distinguished Division.” Row three: at least 55% plus net growth of two clubs earns “President’s Distinguished Division.”">
            <a:extLst>
              <a:ext uri="{FF2B5EF4-FFF2-40B4-BE49-F238E27FC236}">
                <a16:creationId xmlns:a16="http://schemas.microsoft.com/office/drawing/2014/main" id="{8B55C72A-15AD-3FF4-9A7A-1646A473F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1701855" y="2509283"/>
            <a:ext cx="8788290" cy="292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34799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CEF3FF-6EC2-F5E1-4F9D-F82782FDE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B13E6-341B-0EE5-04DD-BEDAC2473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Club Success Plan</a:t>
            </a:r>
          </a:p>
        </p:txBody>
      </p:sp>
      <p:pic>
        <p:nvPicPr>
          <p:cNvPr id="5" name="Content Placeholder 4" descr="Image of the Club Success Plan form">
            <a:extLst>
              <a:ext uri="{FF2B5EF4-FFF2-40B4-BE49-F238E27FC236}">
                <a16:creationId xmlns:a16="http://schemas.microsoft.com/office/drawing/2014/main" id="{2B281412-5F4E-17D5-0ADD-E8746F67B1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9963" y="1020249"/>
            <a:ext cx="3723188" cy="481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4186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4D2D6-ADCF-896C-4E4D-4FC919AFEC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C2B49-D7F6-7657-6D6F-EC248DC42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Division and Area Success Plans</a:t>
            </a:r>
          </a:p>
        </p:txBody>
      </p:sp>
      <p:pic>
        <p:nvPicPr>
          <p:cNvPr id="5" name="Content Placeholder 4" descr="Image of the Division Success Plan form">
            <a:extLst>
              <a:ext uri="{FF2B5EF4-FFF2-40B4-BE49-F238E27FC236}">
                <a16:creationId xmlns:a16="http://schemas.microsoft.com/office/drawing/2014/main" id="{CCF3BE3A-65DF-117C-7FC8-741905A9E7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0355" y="1467037"/>
            <a:ext cx="3317978" cy="4357688"/>
          </a:xfrm>
          <a:prstGeom prst="rect">
            <a:avLst/>
          </a:prstGeom>
        </p:spPr>
      </p:pic>
      <p:pic>
        <p:nvPicPr>
          <p:cNvPr id="7" name="Picture 6" descr="Image of the Area Success Plan form">
            <a:extLst>
              <a:ext uri="{FF2B5EF4-FFF2-40B4-BE49-F238E27FC236}">
                <a16:creationId xmlns:a16="http://schemas.microsoft.com/office/drawing/2014/main" id="{945ABC2F-7D2C-7969-78DB-EEB102747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024" y="1467037"/>
            <a:ext cx="3360831" cy="435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3559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28D76B-4185-DF32-E103-1B85AB07D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F022D-870C-8EFF-8E8C-1845CC87A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Stretch and Additional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A7705-B1FB-BBB9-599B-8DE534BBB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Districts encourage Division and Area Directors to stretch the goals outlined in the Distinguished Division and Area programs or accomplish additional goals.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6823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681DF2-99CC-C5B8-DE3E-AF72561BE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5A37F-DADC-0AFE-04A3-50E09F5CF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AEFBB-EFF8-6D40-7204-3891DCE2E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indent="-287338">
              <a:spcBef>
                <a:spcPts val="900"/>
              </a:spcBef>
            </a:pPr>
            <a:r>
              <a:rPr lang="en-US" dirty="0"/>
              <a:t>Describe how Moments of Truth leads to club quality</a:t>
            </a:r>
          </a:p>
          <a:p>
            <a:pPr lvl="1" indent="-287338">
              <a:spcBef>
                <a:spcPts val="900"/>
              </a:spcBef>
            </a:pPr>
            <a:r>
              <a:rPr lang="en-US" dirty="0"/>
              <a:t>Define roles of Division and Area Directors</a:t>
            </a:r>
          </a:p>
          <a:p>
            <a:pPr lvl="1" indent="-287338">
              <a:spcBef>
                <a:spcPts val="900"/>
              </a:spcBef>
            </a:pPr>
            <a:r>
              <a:rPr lang="en-US" dirty="0"/>
              <a:t>Describe the Distinguished Club Program</a:t>
            </a:r>
          </a:p>
          <a:p>
            <a:pPr lvl="1" indent="-287338">
              <a:spcBef>
                <a:spcPts val="900"/>
              </a:spcBef>
            </a:pPr>
            <a:r>
              <a:rPr lang="en-US" dirty="0"/>
              <a:t>Identify goals of Distinguished Division and Area programs</a:t>
            </a:r>
          </a:p>
          <a:p>
            <a:pPr lvl="1" indent="-287338">
              <a:spcBef>
                <a:spcPts val="900"/>
              </a:spcBef>
            </a:pPr>
            <a:r>
              <a:rPr lang="en-US" dirty="0"/>
              <a:t>Describe importance of club, Area, and Division Success Plans</a:t>
            </a:r>
          </a:p>
          <a:p>
            <a:pPr lvl="1" indent="-287338">
              <a:spcBef>
                <a:spcPts val="900"/>
              </a:spcBef>
            </a:pPr>
            <a:r>
              <a:rPr lang="en-US" dirty="0"/>
              <a:t>Identify District Recognition Program and Distinguished Club Program resources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7986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CD9AB2-8AF8-D579-63BB-3E1697BD0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45956-78B3-445B-7E30-3C9280D78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Conclusion: Closing 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DD8F4-C22E-D3F2-5096-2942E18F0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900"/>
              </a:spcBef>
            </a:pPr>
            <a:r>
              <a:rPr lang="en-US" dirty="0"/>
              <a:t>The DCP is the foundation of the District Recognition Program.</a:t>
            </a:r>
          </a:p>
          <a:p>
            <a:pPr>
              <a:spcBef>
                <a:spcPts val="900"/>
              </a:spcBef>
            </a:pPr>
            <a:r>
              <a:rPr lang="en-US" dirty="0"/>
              <a:t>The Distinguished Area, Division, and District programs align with the DCP.</a:t>
            </a:r>
          </a:p>
          <a:p>
            <a:pPr>
              <a:spcBef>
                <a:spcPts val="900"/>
              </a:spcBef>
            </a:pPr>
            <a:r>
              <a:rPr lang="en-US" dirty="0"/>
              <a:t>Division and Area Directors should be aware of club goals.</a:t>
            </a:r>
          </a:p>
          <a:p>
            <a:pPr>
              <a:spcBef>
                <a:spcPts val="900"/>
              </a:spcBef>
            </a:pPr>
            <a:r>
              <a:rPr lang="en-US" dirty="0"/>
              <a:t>Completing success plans helps clubs, Areas, and Divisions stay on track.</a:t>
            </a:r>
          </a:p>
          <a:p>
            <a:pPr>
              <a:spcBef>
                <a:spcPts val="900"/>
              </a:spcBef>
            </a:pPr>
            <a:r>
              <a:rPr lang="en-US" dirty="0"/>
              <a:t>There are resources available for tracking Distinguished goal progress.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904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1F100-3540-3A4A-9BA9-F8AED7874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8BBB6-71F7-4542-B00E-A287C11C60D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Distinguished Club Program</a:t>
            </a:r>
          </a:p>
          <a:p>
            <a:r>
              <a:rPr lang="en-US" dirty="0"/>
              <a:t>District Recognition Program</a:t>
            </a:r>
          </a:p>
          <a:p>
            <a:endParaRPr lang="en-US" dirty="0"/>
          </a:p>
        </p:txBody>
      </p:sp>
      <p:pic>
        <p:nvPicPr>
          <p:cNvPr id="6" name="Picture Placeholder 5" descr="A woman speaking in front of a group of people in a room">
            <a:extLst>
              <a:ext uri="{FF2B5EF4-FFF2-40B4-BE49-F238E27FC236}">
                <a16:creationId xmlns:a16="http://schemas.microsoft.com/office/drawing/2014/main" id="{2A257485-CC3B-B542-8387-DDE01B0BB36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9048" cy="6217920"/>
          </a:xfrm>
        </p:spPr>
      </p:pic>
    </p:spTree>
    <p:extLst>
      <p:ext uri="{BB962C8B-B14F-4D97-AF65-F5344CB8AC3E}">
        <p14:creationId xmlns:p14="http://schemas.microsoft.com/office/powerpoint/2010/main" val="2974528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7063" lvl="1" indent="-279400">
              <a:spcBef>
                <a:spcPts val="900"/>
              </a:spcBef>
            </a:pPr>
            <a:r>
              <a:rPr lang="en-US" dirty="0"/>
              <a:t>Describe how Moments of Truth leads to club quality</a:t>
            </a:r>
          </a:p>
          <a:p>
            <a:pPr marL="627063" lvl="1" indent="-279400">
              <a:spcBef>
                <a:spcPts val="900"/>
              </a:spcBef>
            </a:pPr>
            <a:r>
              <a:rPr lang="en-US" dirty="0"/>
              <a:t>Define roles of Division and Area Directors</a:t>
            </a:r>
          </a:p>
          <a:p>
            <a:pPr marL="627063" lvl="1" indent="-279400">
              <a:spcBef>
                <a:spcPts val="900"/>
              </a:spcBef>
            </a:pPr>
            <a:r>
              <a:rPr lang="en-US" dirty="0"/>
              <a:t>Describe the Distinguished Club Program</a:t>
            </a:r>
          </a:p>
          <a:p>
            <a:pPr marL="627063" lvl="1" indent="-279400">
              <a:spcBef>
                <a:spcPts val="900"/>
              </a:spcBef>
            </a:pPr>
            <a:r>
              <a:rPr lang="en-US" dirty="0"/>
              <a:t>Identify goals of Distinguished Division and Area programs</a:t>
            </a:r>
          </a:p>
          <a:p>
            <a:pPr marL="627063" lvl="1" indent="-279400">
              <a:spcBef>
                <a:spcPts val="900"/>
              </a:spcBef>
            </a:pPr>
            <a:r>
              <a:rPr lang="en-US" dirty="0"/>
              <a:t>Describe importance of club, Area, and Division Success Plans</a:t>
            </a:r>
          </a:p>
          <a:p>
            <a:pPr marL="627063" lvl="1" indent="-279400">
              <a:spcBef>
                <a:spcPts val="900"/>
              </a:spcBef>
            </a:pPr>
            <a:r>
              <a:rPr lang="en-US" dirty="0"/>
              <a:t>Identify District Recognition Program and Distinguished Club Program resources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978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963544-BE13-FB9C-EBE5-BF0F4C85F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4D2B7-DFAC-7827-82DD-29C1EE5AB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Moments of Truth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A7668-10B8-F8F4-B7E9-EE74D4F3D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8463" indent="-398463"/>
            <a:r>
              <a:rPr lang="en-US" dirty="0"/>
              <a:t>First Impressions</a:t>
            </a:r>
          </a:p>
          <a:p>
            <a:pPr marL="398463" indent="-398463"/>
            <a:r>
              <a:rPr lang="en-US" dirty="0"/>
              <a:t>Membership Orientation</a:t>
            </a:r>
          </a:p>
          <a:p>
            <a:pPr marL="398463" indent="-398463"/>
            <a:r>
              <a:rPr lang="en-US" dirty="0"/>
              <a:t>Fellowship, Variety, and Communication</a:t>
            </a:r>
          </a:p>
          <a:p>
            <a:pPr marL="398463" indent="-398463"/>
            <a:r>
              <a:rPr lang="en-US" dirty="0"/>
              <a:t>Program Planning and Meeting Organization</a:t>
            </a:r>
          </a:p>
          <a:p>
            <a:pPr marL="398463" indent="-398463"/>
            <a:r>
              <a:rPr lang="en-US" dirty="0"/>
              <a:t>Membership Strength</a:t>
            </a:r>
          </a:p>
          <a:p>
            <a:pPr marL="398463" indent="-398463"/>
            <a:r>
              <a:rPr lang="en-US" dirty="0"/>
              <a:t>Achievement Recognition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749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60D62A-3337-0732-CFB4-3BF0D60324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5103D-AF07-2757-BCA7-102BC15B6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Qualifying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A1894-3F02-BF32-91D6-377DD251C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Distinguished Club Program</a:t>
            </a:r>
          </a:p>
          <a:p>
            <a:pPr lvl="1"/>
            <a:r>
              <a:rPr lang="en-US" dirty="0"/>
              <a:t>Membership of 20 or a net growth of at least five new members as of June 30</a:t>
            </a:r>
          </a:p>
          <a:p>
            <a:pPr lvl="1"/>
            <a:r>
              <a:rPr lang="en-US" dirty="0"/>
              <a:t>Club Success Plan submission no later than September 30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289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6A0E8-57E5-4374-3909-7F572DCB7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A8AC3-FBB4-680B-DA32-49D0D3480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Membership Net Growth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2FE13-B03F-A13E-0800-2FA40193C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Membership net growth occurs when the total number of club members at year-end (June 30) exceeds the base amount.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227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610AD2-B012-5115-77E6-8E1088444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6AC2D-5B90-AEB7-3CF6-CBA5D049D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Membership Base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F7A4B-61FE-F8C7-1B26-AF009C81C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membership base amount refers to the number, on July 1, of club members (renewing, new, charter, dual, and reinstated) who paid April dues.</a:t>
            </a:r>
          </a:p>
          <a:p>
            <a:r>
              <a:rPr lang="en-US" dirty="0"/>
              <a:t>The membership base may increase during the program year if members make late dues payments.</a:t>
            </a:r>
          </a:p>
        </p:txBody>
      </p:sp>
    </p:spTree>
    <p:extLst>
      <p:ext uri="{BB962C8B-B14F-4D97-AF65-F5344CB8AC3E}">
        <p14:creationId xmlns:p14="http://schemas.microsoft.com/office/powerpoint/2010/main" val="2586793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4CD801-704F-6995-48F6-AB72D7293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40DCB-A3B4-A0B3-1841-5FD760A47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DCP Education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6048F-63B0-6520-9EAA-70AAB5130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Four members complete Level 1</a:t>
            </a:r>
          </a:p>
          <a:p>
            <a:pPr lvl="1"/>
            <a:r>
              <a:rPr lang="en-US" dirty="0"/>
              <a:t>Two members complete Level 2</a:t>
            </a:r>
          </a:p>
          <a:p>
            <a:pPr lvl="1"/>
            <a:r>
              <a:rPr lang="en-US" dirty="0"/>
              <a:t>Two more members complete Level 2</a:t>
            </a:r>
          </a:p>
          <a:p>
            <a:pPr lvl="1"/>
            <a:r>
              <a:rPr lang="en-US" dirty="0"/>
              <a:t>Two members complete Level 3</a:t>
            </a:r>
          </a:p>
          <a:p>
            <a:pPr lvl="1"/>
            <a:r>
              <a:rPr lang="en-US" dirty="0"/>
              <a:t>One member completes Level 4, completes a path, or obtains a DTM</a:t>
            </a:r>
          </a:p>
          <a:p>
            <a:pPr lvl="1"/>
            <a:r>
              <a:rPr lang="en-US" dirty="0"/>
              <a:t>One more member completes Level 4, completes a path, or obtains a DTM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385303"/>
      </p:ext>
    </p:extLst>
  </p:cSld>
  <p:clrMapOvr>
    <a:masterClrMapping/>
  </p:clrMapOvr>
</p:sld>
</file>

<file path=ppt/theme/theme1.xml><?xml version="1.0" encoding="utf-8"?>
<a:theme xmlns:a="http://schemas.openxmlformats.org/drawingml/2006/main" name="Toastmasters Theme Light Mode">
  <a:themeElements>
    <a:clrScheme name="Toastmasters">
      <a:dk1>
        <a:srgbClr val="333333"/>
      </a:dk1>
      <a:lt1>
        <a:srgbClr val="FFFFFF"/>
      </a:lt1>
      <a:dk2>
        <a:srgbClr val="012838"/>
      </a:dk2>
      <a:lt2>
        <a:srgbClr val="F5F5F5"/>
      </a:lt2>
      <a:accent1>
        <a:srgbClr val="B3C3D3"/>
      </a:accent1>
      <a:accent2>
        <a:srgbClr val="7B98B2"/>
      </a:accent2>
      <a:accent3>
        <a:srgbClr val="497593"/>
      </a:accent3>
      <a:accent4>
        <a:srgbClr val="0B5879"/>
      </a:accent4>
      <a:accent5>
        <a:srgbClr val="004061"/>
      </a:accent5>
      <a:accent6>
        <a:srgbClr val="004165"/>
      </a:accent6>
      <a:hlink>
        <a:srgbClr val="0248C2"/>
      </a:hlink>
      <a:folHlink>
        <a:srgbClr val="0248C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eative Request_Item 206FP_S1-ppt LIGHT_2026" id="{C1ED2696-04D7-4635-8F45-B6A8433A59A8}" vid="{95014460-62B5-4197-91EA-7928CB0484B4}"/>
    </a:ext>
  </a:extLst>
</a:theme>
</file>

<file path=ppt/theme/theme2.xml><?xml version="1.0" encoding="utf-8"?>
<a:theme xmlns:a="http://schemas.openxmlformats.org/drawingml/2006/main" name="Toastmasters Theme Dark Mode">
  <a:themeElements>
    <a:clrScheme name="Toastmasters">
      <a:dk1>
        <a:srgbClr val="333333"/>
      </a:dk1>
      <a:lt1>
        <a:srgbClr val="FFFFFF"/>
      </a:lt1>
      <a:dk2>
        <a:srgbClr val="012838"/>
      </a:dk2>
      <a:lt2>
        <a:srgbClr val="F5F5F5"/>
      </a:lt2>
      <a:accent1>
        <a:srgbClr val="B3C3D3"/>
      </a:accent1>
      <a:accent2>
        <a:srgbClr val="7B98B2"/>
      </a:accent2>
      <a:accent3>
        <a:srgbClr val="497593"/>
      </a:accent3>
      <a:accent4>
        <a:srgbClr val="0B5879"/>
      </a:accent4>
      <a:accent5>
        <a:srgbClr val="004061"/>
      </a:accent5>
      <a:accent6>
        <a:srgbClr val="004165"/>
      </a:accent6>
      <a:hlink>
        <a:srgbClr val="0248C2"/>
      </a:hlink>
      <a:folHlink>
        <a:srgbClr val="0248C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eative Request_Item 206FP_S1-ppt LIGHT_2026" id="{C1ED2696-04D7-4635-8F45-B6A8433A59A8}" vid="{D8DC34E9-7576-4586-A8D7-A9735A405D7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fc5154c-79be-4b9f-bd6e-061057529bee">
      <Terms xmlns="http://schemas.microsoft.com/office/infopath/2007/PartnerControls"/>
    </lcf76f155ced4ddcb4097134ff3c332f>
    <TaxCatchAll xmlns="d60fa456-7b4a-4406-94db-b45ea864dcc6" xsi:nil="true"/>
    <SharedWithUsers xmlns="d60fa456-7b4a-4406-94db-b45ea864dcc6">
      <UserInfo>
        <DisplayName/>
        <AccountId xsi:nil="true"/>
        <AccountType/>
      </UserInfo>
    </SharedWithUsers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53632BA310BB4783B45FEFED15F8DC" ma:contentTypeVersion="21" ma:contentTypeDescription="Create a new document." ma:contentTypeScope="" ma:versionID="e8267ede044601fa11b1e0125b97987e">
  <xsd:schema xmlns:xsd="http://www.w3.org/2001/XMLSchema" xmlns:xs="http://www.w3.org/2001/XMLSchema" xmlns:p="http://schemas.microsoft.com/office/2006/metadata/properties" xmlns:ns1="http://schemas.microsoft.com/sharepoint/v3" xmlns:ns2="8fc5154c-79be-4b9f-bd6e-061057529bee" xmlns:ns3="d60fa456-7b4a-4406-94db-b45ea864dcc6" targetNamespace="http://schemas.microsoft.com/office/2006/metadata/properties" ma:root="true" ma:fieldsID="a2cd2b1f625b31ae1e30e910af692204" ns1:_="" ns2:_="" ns3:_="">
    <xsd:import namespace="http://schemas.microsoft.com/sharepoint/v3"/>
    <xsd:import namespace="8fc5154c-79be-4b9f-bd6e-061057529bee"/>
    <xsd:import namespace="d60fa456-7b4a-4406-94db-b45ea864dc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c5154c-79be-4b9f-bd6e-061057529b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23c1ae6-fb4c-46f0-9f45-decf50a530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0fa456-7b4a-4406-94db-b45ea864dcc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3ca7012-7c7d-42b6-9699-2fcea44af224}" ma:internalName="TaxCatchAll" ma:showField="CatchAllData" ma:web="d60fa456-7b4a-4406-94db-b45ea864dc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AW xmlns="http://www.net-centric.com/PAWPP">
  <Shape xmlns="" ID="xvyIHeyPsZmH6e9emOxD8tKjhuk=" pdftag="" Order="_x0031_"/>
  <Shape xmlns="" ID="jzGS1KJRiAIFsqNRN/utUMamfZk=" pdftag="" Order="_x0032_"/>
  <Shape xmlns="" ID="D90D/Q+e/LdV/Omq0ZGe7xWfPt0=" pdftag="" Order="_x0031_"/>
  <Shape xmlns="" ID="6oktsLGafL/62M7W/Jma+uWqDSc=" pdftag="" Order="_x0032_"/>
  <Shape xmlns="" ID="0O+jm2jBq5RkNqvWHa9KQgr7Bro=" pdftag="" Order="_x0033_"/>
  <Shape xmlns="" ID="IAabpPYumAkFHKgj0Fanttotl00=" pdftag="" Order="_x0032_"/>
  <Shape xmlns="" ID="Cel7D8fBsp8fO1KIYpWMYmj+FJw=" pdftag="" Order="_x0033_"/>
  <Shape xmlns="" ID="B3SeMd3eDridLXwOlhOccSCEfJE=" Order="_x0031_" formula="no" pdftag="Figure" inline="no" artifact="_x0030_" validate="yes"/>
  <Shape xmlns="" ID="OOdmErelmkkjolye2xbA3heiLVo=" pdftag="" Order="_x0031_"/>
  <Shape xmlns="" ID="A9uR3ca/3p8MOQM6wFgH7y2bCAk=" pdftag="" Order="_x0032_"/>
  <Shape xmlns="" ID="8nM39wCAOgvRHsO6DLmY8eXdbio=" pdftag="" Order="_x0031_"/>
  <Shape xmlns="" ID="PnnOp8G/1yEJHvIJorCIeh5OGMU=" pdftag="" Order="_x0032_"/>
  <Shape xmlns="" ID="iIhGiOSCXtM1nTqbALaVPhFMV/M=" pdftag="" Order="_x0031_"/>
  <Shape xmlns="" ID="JdUOOlKgeqIC5iE1RcDN2gUn5Dw=" pdftag="" Order="_x0032_"/>
  <Shape xmlns="" ID="18ztRC0Sn4vRcrs0vZeB8tePJzg=" pdftag="" Order="_x0031_"/>
  <Shape xmlns="" ID="HyfTO04N1F+2pxt/j7VWrzkhQpg=" pdftag="" Order="_x0032_"/>
  <Shape xmlns="" ID="T6LmXzEXjC0Kk565fCWYXYCu4GA=" pdftag="" Order="_x0031_"/>
  <Shape xmlns="" ID="YGmd4pPEYoafgMMpxRv+X66aAg8=" pdftag="" Order="_x0032_"/>
  <Shape xmlns="" ID="cB1SciKvBJaSwqPlkzHUaWRYVb4=" pdftag="" Order="_x0031_"/>
  <Shape xmlns="" ID="FBY0AXarA64eNPvkYj1s6qkGMik=" pdftag="" Order="_x0032_"/>
  <Shape xmlns="" ID="ZRBsHGD7lLTtjPFvLe2T1dp0oZg=" pdftag="" Order="_x0031_"/>
  <Shape xmlns="" ID="eZd10N9acC7nDllMWgfVd/0HjIY=" pdftag="" Order="_x0032_"/>
  <Shape xmlns="" ID="t2GOqoN1oDyHEEVZCCJdi0UtpFs=" pdftag="" Order="_x0031_"/>
  <Shape xmlns="" ID="N48kZZBR84mRdWBdVkKGiDEzbDY=" pdftag="" Order="_x0032_"/>
  <Shape xmlns="" ID="FtlkvFmv9qGXcymwD+1HRpao7+U=" Order="_x0033_" formula="no" pdftag="Figure" artifact="_x0030_" inline="no" validate="yes"/>
  <Shape xmlns="" ID="qx42/YHcG5a1ldeg6zBeS+mkyjA=" pdftag="" Order="_x0031_"/>
  <Shape xmlns="" ID="dO+/T6NPMxdg1pZiOb0FdbuCJcQ=" pdftag="" Order="_x0032_"/>
  <Shape xmlns="" ID="PuLapp4Rrf94UXZl0ts+r7VU1YQ=" pdftag="" Order="_x0031_"/>
  <Shape xmlns="" ID="7qYLtt+wuh7z8UC12q3oKKBjbug=" pdftag="" Order="_x0032_"/>
  <Shape xmlns="" ID="G1a7cP6iyK8tX4JeisYQYrq4IZI=" pdftag="" Order="_x0031_"/>
  <Shape xmlns="" ID="xqVCWLHX3by+EVqU8Hi0Sh+cgK0=" pdftag="" Order="_x0032_"/>
  <Shape xmlns="" ID="Bm/uzkpmKdD19HCDNx+2qb5oJK8=" pdftag="" Order="_x0031_"/>
  <Shape xmlns="" ID="Up/v/pwZlK3sBwIu1I3st5vuvng=" pdftag="" Order="_x0032_"/>
  <Shape xmlns="" ID="ocR8Tk7aq+fpW9AcUQEb3xqEnCQ=" pdftag="" Order="_x0031_"/>
  <Shape xmlns="" ID="Y1k4UUcRqRcnmlJ9EYNCojfHnMM=" pdftag="" Order="_x0032_"/>
  <Shape xmlns="" ID="wPGAS+3YlEBqBbeTYORGvYtjnco=" pdftag="" Order="_x0031_"/>
  <Shape xmlns="" ID="MJ5JiCdZRSENGNd78cKNVftHKAc=" Order="_x0032_" artifact="_x0030_" formula="no" pdftag="Figure" validate="yes"/>
  <Shape xmlns="" ID="+N3MDmr1ECNzEE4ynDIKbn5TksQ=" pdftag="" Order="_x0031_"/>
  <Shape xmlns="" ID="npkgLj1pjj5IkZThXKELNVXJu6c=" pdftag="" Order="_x0032_"/>
  <Shape xmlns="" ID="wiuIQWUDehR3Lr9uuB/xHSNqkQw=" pdftag="" Order="_x0031_"/>
  <Shape xmlns="" ID="cdZYL6e14fcAr5g7mo/uw2wHSK4=" pdftag="" Order="_x0032_"/>
  <Shape xmlns="" ID="bT9uHXujTzG5q82cUKg54ZtVpQ0=" Order="_x0033_" formula="no" pdftag="Figure" artifact="_x0030_" inline="no" validate="yes"/>
  <Shape xmlns="" ID="z2RmXUinYlBpXR+TeWnA3oiOZRU=" pdftag="" Order="_x0031_"/>
  <Shape xmlns="" ID="ObnO5f0sxYrQNXBtScgIvpDoOhM=" pdftag="" Order="_x0032_"/>
  <Shape xmlns="" ID="LsrBaJwvGpXOm0Kp1w7q8fOvN4E=" pdftag="" Order="_x0031_"/>
  <Shape xmlns="" ID="MByFyWh7OG1UFs3UHye6RuQsjKU=" pdftag="" Order="_x0032_"/>
  <Shape xmlns="" ID="aVsIIEIVONlmQXpNSpE+1WVc1WY=" pdftag="" Order="_x0031_"/>
  <Shape xmlns="" ID="cRCcUul2uFViJkIRak3rRESYV2E=" pdftag="" Order="_x0032_"/>
  <Shape xmlns="" ID="ARHrk5zFHT+q5urP/Uvpe8n3Vts=" pdftag="" Order="_x0031_"/>
  <Shape xmlns="" ID="QMykHO/MtljnxEE8SysE9xZN9JQ=" pdftag="" Order="_x0032_"/>
  <Shape xmlns="" ID="HNVIKWjFfBbU6TZbDN10ujhbVw8=" Order="_x0033_" formula="no" pdftag="Figure" artifact="_x0030_" inline="no" validate="yes"/>
  <Shape xmlns="" ID="pbPs/qGujZXUBYbI1kl+/YDeuGk=" pdftag="" Order="_x0031_"/>
  <Shape xmlns="" ID="3FKJ8ZCRJO10Nx5pzPPAqhFS2Gs=" Order="_x0032_" artifact="_x0030_" formula="no" pdftag="Figure" validate="yes"/>
  <Shape xmlns="" ID="ub9hqnqJn4OnHqLwFkd3MGl7mRo=" pdftag="" Order="_x0031_"/>
  <Shape xmlns="" ID="UcRSKR9I8d119xCOe+ejpGUy5/E=" Order="_x0032_" artifact="_x0030_" formula="no" pdftag="Figure" validate="yes"/>
  <Shape xmlns="" ID="G6XBz3J2/QzD0/egbuBjeb4Kai0=" Order="_x0033_" artifact="_x0030_" formula="no" pdftag="Figure" validate="yes"/>
  <Shape xmlns="" ID="UQ4hgiF4gFP/L0HBjdNJ5cEDLyA=" pdftag="" Order="_x0031_"/>
  <Shape xmlns="" ID="cApdRpkQQAF3FW0N0fNA3Pt+dac=" pdftag="" Order="_x0032_"/>
  <Shape xmlns="" ID="SLZVNbPeSDolzS50xvVZnX216gk=" pdftag="" Order="_x0031_"/>
  <Shape xmlns="" ID="Nc7W1A/8KJK9j5CMT2b72vuJaew=" pdftag="" Order="_x0032_"/>
  <Shape xmlns="" ID="e6LfNJIvYFVib8c5QRLy9+HEoHI=" pdftag="" Order="_x0031_"/>
  <Shape xmlns="" ID="rjKAWGxJmZ591YVNmXSAyDFKyhw=" pdftag="" Order="_x0032_"/>
  <SubText xmlns="" ID="B3SeMd3eDridLXwOlhOccSCEfJE=" ActualText=""/>
  <SubText xmlns="" ID="FtlkvFmv9qGXcymwD+1HRpao7+U=" ActualText=""/>
  <SubText xmlns="" ID="MJ5JiCdZRSENGNd78cKNVftHKAc=" ActualText=""/>
  <SubText xmlns="" ID="bT9uHXujTzG5q82cUKg54ZtVpQ0=" ActualText=""/>
  <SubText xmlns="" ID="HNVIKWjFfBbU6TZbDN10ujhbVw8=" ActualText=""/>
  <SubText xmlns="" ID="3FKJ8ZCRJO10Nx5pzPPAqhFS2Gs=" ActualText=""/>
  <SubText xmlns="" ID="UcRSKR9I8d119xCOe+ejpGUy5/E=" ActualText=""/>
  <SubText xmlns="" ID="G6XBz3J2/QzD0/egbuBjeb4Kai0=" ActualText=""/>
</PAW>
</file>

<file path=customXml/itemProps1.xml><?xml version="1.0" encoding="utf-8"?>
<ds:datastoreItem xmlns:ds="http://schemas.openxmlformats.org/officeDocument/2006/customXml" ds:itemID="{8BA066EF-7BD2-4029-967C-001A6B333CF1}">
  <ds:schemaRefs>
    <ds:schemaRef ds:uri="8fc5154c-79be-4b9f-bd6e-061057529bee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sharepoint/v3"/>
    <ds:schemaRef ds:uri="http://schemas.openxmlformats.org/package/2006/metadata/core-properties"/>
    <ds:schemaRef ds:uri="d60fa456-7b4a-4406-94db-b45ea864dcc6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A654F9D-4132-494F-A11F-BFEB3B9BCAC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211F1F-F56A-4007-8E37-4AB6D2048A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fc5154c-79be-4b9f-bd6e-061057529bee"/>
    <ds:schemaRef ds:uri="d60fa456-7b4a-4406-94db-b45ea864dc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F5FC022-B90F-4BD5-A432-29F214C985BE}">
  <ds:schemaRefs>
    <ds:schemaRef ds:uri="http://www.net-centric.com/PAWPP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Creative Request_Item 206FP_S5-ppt LIGHT_2026</Template>
  <TotalTime>8358</TotalTime>
  <Words>1195</Words>
  <Application>Microsoft Office PowerPoint</Application>
  <PresentationFormat>Widescreen</PresentationFormat>
  <Paragraphs>171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Myriad Pro</vt:lpstr>
      <vt:lpstr>Myriad Pro Light</vt:lpstr>
      <vt:lpstr>Toastmasters Theme Light Mode</vt:lpstr>
      <vt:lpstr>Toastmasters Theme Dark Mode</vt:lpstr>
      <vt:lpstr>Division and Area Director Training</vt:lpstr>
      <vt:lpstr>Instruction Slide Only</vt:lpstr>
      <vt:lpstr>Session Agenda</vt:lpstr>
      <vt:lpstr>Session Objectives</vt:lpstr>
      <vt:lpstr>Moments of Truth</vt:lpstr>
      <vt:lpstr>Qualifying Requirements</vt:lpstr>
      <vt:lpstr>Membership Net Growth Definition</vt:lpstr>
      <vt:lpstr>Membership Base Definition</vt:lpstr>
      <vt:lpstr>DCP Education Goals</vt:lpstr>
      <vt:lpstr>Remaining DCP Goals</vt:lpstr>
      <vt:lpstr>Distinguished Club Program</vt:lpstr>
      <vt:lpstr>Club Timeline - Vocal Violinists of Vienna</vt:lpstr>
      <vt:lpstr>Club Timeline – Linguistic Leaders of Lipari</vt:lpstr>
      <vt:lpstr>Club Timeline – Rhetorical Rants of Rabat</vt:lpstr>
      <vt:lpstr>Qualifying Requirements</vt:lpstr>
      <vt:lpstr>Net Club Loss Definition</vt:lpstr>
      <vt:lpstr>Area Director’s Club Visit Report</vt:lpstr>
      <vt:lpstr>Area Club’s Base Definition</vt:lpstr>
      <vt:lpstr>Distinguished Area Program</vt:lpstr>
      <vt:lpstr>Qualifying Requirement</vt:lpstr>
      <vt:lpstr>Net Club Loss Defintion</vt:lpstr>
      <vt:lpstr>Division’s Club Base Definition</vt:lpstr>
      <vt:lpstr>Distinguished Division Program</vt:lpstr>
      <vt:lpstr>Club Success Plan</vt:lpstr>
      <vt:lpstr>Division and Area Success Plans</vt:lpstr>
      <vt:lpstr>Stretch and Additional Goals</vt:lpstr>
      <vt:lpstr>Review</vt:lpstr>
      <vt:lpstr>Conclusion: Closing Remarks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Amy Bodfield</dc:creator>
  <cp:lastModifiedBy>Rob Ingram</cp:lastModifiedBy>
  <cp:revision>6</cp:revision>
  <dcterms:created xsi:type="dcterms:W3CDTF">2026-03-13T20:10:12Z</dcterms:created>
  <dcterms:modified xsi:type="dcterms:W3CDTF">2026-05-19T16:33:56Z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0x0101003253632BA310BB4783B45FEFED15F8DC</vt:lpwstr>
  </property>
  <property fmtid="{D5CDD505-2E9C-101B-9397-08002B2CF9AE}" pid="3" name="Order">
    <vt:r8>9975500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</Properties>
</file>