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1" r:id="rId6"/>
  </p:sldMasterIdLst>
  <p:notesMasterIdLst>
    <p:notesMasterId r:id="rId33"/>
  </p:notesMasterIdLst>
  <p:sldIdLst>
    <p:sldId id="256" r:id="rId7"/>
    <p:sldId id="266" r:id="rId8"/>
    <p:sldId id="282" r:id="rId9"/>
    <p:sldId id="267" r:id="rId10"/>
    <p:sldId id="284" r:id="rId11"/>
    <p:sldId id="285" r:id="rId12"/>
    <p:sldId id="286" r:id="rId13"/>
    <p:sldId id="287" r:id="rId14"/>
    <p:sldId id="288" r:id="rId15"/>
    <p:sldId id="311" r:id="rId16"/>
    <p:sldId id="312" r:id="rId17"/>
    <p:sldId id="313" r:id="rId18"/>
    <p:sldId id="314" r:id="rId19"/>
    <p:sldId id="315" r:id="rId20"/>
    <p:sldId id="316" r:id="rId21"/>
    <p:sldId id="318" r:id="rId22"/>
    <p:sldId id="317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1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1" autoAdjust="0"/>
    <p:restoredTop sz="86413" autoAdjust="0"/>
  </p:normalViewPr>
  <p:slideViewPr>
    <p:cSldViewPr snapToGrid="0" snapToObjects="1">
      <p:cViewPr varScale="1">
        <p:scale>
          <a:sx n="129" d="100"/>
          <a:sy n="129" d="100"/>
        </p:scale>
        <p:origin x="1444" y="336"/>
      </p:cViewPr>
      <p:guideLst/>
    </p:cSldViewPr>
  </p:slideViewPr>
  <p:outlineViewPr>
    <p:cViewPr>
      <p:scale>
        <a:sx n="75" d="100"/>
        <a:sy n="75" d="100"/>
      </p:scale>
      <p:origin x="0" y="-1412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4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B49-3275-304E-93C5-D45AEE032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>Division and Area Director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18C5-6FAE-1E4A-B76E-5C27E234D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SESSION 3</a:t>
            </a:r>
          </a:p>
          <a:p>
            <a:r>
              <a:rPr lang="en-US" dirty="0">
                <a:latin typeface="Arial" panose="020B0604020202020204" pitchFamily="34" charset="0"/>
              </a:rPr>
              <a:t>Establish and Support New Clubs</a:t>
            </a:r>
          </a:p>
        </p:txBody>
      </p:sp>
    </p:spTree>
    <p:extLst>
      <p:ext uri="{BB962C8B-B14F-4D97-AF65-F5344CB8AC3E}">
        <p14:creationId xmlns:p14="http://schemas.microsoft.com/office/powerpoint/2010/main" val="274362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1DBC9-533B-2250-94E4-66D48B0C6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AAA78D-DCCE-F274-2F26-9438EE1C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 Builders Responsibilities Game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6932CD-7043-EEE3-AED2-F3B0D18BE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3977305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b="1" dirty="0">
                <a:latin typeface="Arial" panose="020B0604020202020204" pitchFamily="34" charset="0"/>
              </a:rPr>
              <a:t>Club-building Responsibilities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Recruit, train, and supervise club-building team members, club sponsors, and club mentors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Receive leads from District Director and World Headquarters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Assist with prospect visits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Help plan demonstration meetings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Attend demonstration meetings and pre-charter information meetings</a:t>
            </a:r>
          </a:p>
        </p:txBody>
      </p:sp>
      <p:grpSp>
        <p:nvGrpSpPr>
          <p:cNvPr id="7" name="Group 6" descr="Answer A: District Director">
            <a:extLst>
              <a:ext uri="{FF2B5EF4-FFF2-40B4-BE49-F238E27FC236}">
                <a16:creationId xmlns:a16="http://schemas.microsoft.com/office/drawing/2014/main" id="{264DF2AE-4F9D-94AA-21CF-4B52E2A948ED}"/>
              </a:ext>
            </a:extLst>
          </p:cNvPr>
          <p:cNvGrpSpPr/>
          <p:nvPr/>
        </p:nvGrpSpPr>
        <p:grpSpPr>
          <a:xfrm>
            <a:off x="1852083" y="5533616"/>
            <a:ext cx="1661583" cy="544100"/>
            <a:chOff x="1852083" y="5533616"/>
            <a:chExt cx="1661583" cy="544100"/>
          </a:xfrm>
        </p:grpSpPr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5BC1B807-1314-EDF7-7801-3B46678D148E}"/>
                </a:ext>
              </a:extLst>
            </p:cNvPr>
            <p:cNvSpPr txBox="1"/>
            <p:nvPr/>
          </p:nvSpPr>
          <p:spPr>
            <a:xfrm>
              <a:off x="2254250" y="5538081"/>
              <a:ext cx="1259416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DISTRICT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/>
                <a:t>DIRECTOR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0BCB5516-FC39-C119-6C5F-265820D40852}"/>
                </a:ext>
              </a:extLst>
            </p:cNvPr>
            <p:cNvSpPr txBox="1"/>
            <p:nvPr/>
          </p:nvSpPr>
          <p:spPr>
            <a:xfrm>
              <a:off x="18520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A</a:t>
              </a:r>
            </a:p>
          </p:txBody>
        </p:sp>
      </p:grpSp>
      <p:grpSp>
        <p:nvGrpSpPr>
          <p:cNvPr id="25" name="Group 24" descr="Correct Answer B: Club Growth Director">
            <a:extLst>
              <a:ext uri="{FF2B5EF4-FFF2-40B4-BE49-F238E27FC236}">
                <a16:creationId xmlns:a16="http://schemas.microsoft.com/office/drawing/2014/main" id="{42BF98BE-E085-82B5-58AD-97053BFD0800}"/>
              </a:ext>
            </a:extLst>
          </p:cNvPr>
          <p:cNvGrpSpPr/>
          <p:nvPr/>
        </p:nvGrpSpPr>
        <p:grpSpPr>
          <a:xfrm>
            <a:off x="4074583" y="5533616"/>
            <a:ext cx="2150534" cy="539996"/>
            <a:chOff x="4074583" y="5533616"/>
            <a:chExt cx="2150534" cy="539996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5D311B8A-A45F-822F-6595-15A1A8586992}"/>
                </a:ext>
              </a:extLst>
            </p:cNvPr>
            <p:cNvSpPr txBox="1"/>
            <p:nvPr/>
          </p:nvSpPr>
          <p:spPr>
            <a:xfrm>
              <a:off x="4472517" y="5538081"/>
              <a:ext cx="17526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CLUB GROWTH DIRECTOR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BAF992B6-3049-B2AE-705F-FCA51541CE3E}"/>
                </a:ext>
              </a:extLst>
            </p:cNvPr>
            <p:cNvSpPr txBox="1"/>
            <p:nvPr/>
          </p:nvSpPr>
          <p:spPr>
            <a:xfrm>
              <a:off x="40745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B</a:t>
              </a:r>
            </a:p>
          </p:txBody>
        </p:sp>
      </p:grpSp>
      <p:grpSp>
        <p:nvGrpSpPr>
          <p:cNvPr id="26" name="Group 25" descr="Answer C: Club Sponsor">
            <a:extLst>
              <a:ext uri="{FF2B5EF4-FFF2-40B4-BE49-F238E27FC236}">
                <a16:creationId xmlns:a16="http://schemas.microsoft.com/office/drawing/2014/main" id="{F085A8E8-23CB-6529-B4D7-D88B7940A273}"/>
              </a:ext>
            </a:extLst>
          </p:cNvPr>
          <p:cNvGrpSpPr/>
          <p:nvPr/>
        </p:nvGrpSpPr>
        <p:grpSpPr>
          <a:xfrm>
            <a:off x="6589183" y="5533616"/>
            <a:ext cx="1595969" cy="544100"/>
            <a:chOff x="6589183" y="5533616"/>
            <a:chExt cx="1595969" cy="544100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346E3BEB-6D4C-5645-C7CB-CC09F52F8C7D}"/>
                </a:ext>
              </a:extLst>
            </p:cNvPr>
            <p:cNvSpPr txBox="1"/>
            <p:nvPr/>
          </p:nvSpPr>
          <p:spPr>
            <a:xfrm>
              <a:off x="6978650" y="5538081"/>
              <a:ext cx="1206502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CLUB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/>
                <a:t>SPONSOR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EEC4234C-7718-A995-2EB9-E8AA6F3E77C2}"/>
                </a:ext>
              </a:extLst>
            </p:cNvPr>
            <p:cNvSpPr txBox="1"/>
            <p:nvPr/>
          </p:nvSpPr>
          <p:spPr>
            <a:xfrm>
              <a:off x="65891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C</a:t>
              </a:r>
            </a:p>
          </p:txBody>
        </p:sp>
      </p:grpSp>
      <p:grpSp>
        <p:nvGrpSpPr>
          <p:cNvPr id="27" name="Group 26" descr="Answer D: Club Mentor">
            <a:extLst>
              <a:ext uri="{FF2B5EF4-FFF2-40B4-BE49-F238E27FC236}">
                <a16:creationId xmlns:a16="http://schemas.microsoft.com/office/drawing/2014/main" id="{DEBB5670-5247-D635-8841-D3C3A9671CA1}"/>
              </a:ext>
            </a:extLst>
          </p:cNvPr>
          <p:cNvGrpSpPr/>
          <p:nvPr/>
        </p:nvGrpSpPr>
        <p:grpSpPr>
          <a:xfrm>
            <a:off x="8646583" y="5533616"/>
            <a:ext cx="1595970" cy="544100"/>
            <a:chOff x="8646583" y="5533616"/>
            <a:chExt cx="1595970" cy="544100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5B81DEA4-B4EA-191D-0F2D-72F3F448E0FB}"/>
                </a:ext>
              </a:extLst>
            </p:cNvPr>
            <p:cNvSpPr txBox="1"/>
            <p:nvPr/>
          </p:nvSpPr>
          <p:spPr>
            <a:xfrm>
              <a:off x="9036051" y="5538081"/>
              <a:ext cx="1206502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CLUB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/>
                <a:t>MENTOR</a:t>
              </a: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8191D045-C5E9-EB78-AAEF-942AA173A3A9}"/>
                </a:ext>
              </a:extLst>
            </p:cNvPr>
            <p:cNvSpPr txBox="1"/>
            <p:nvPr/>
          </p:nvSpPr>
          <p:spPr>
            <a:xfrm>
              <a:off x="86465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D</a:t>
              </a:r>
            </a:p>
          </p:txBody>
        </p:sp>
      </p:grpSp>
      <p:sp>
        <p:nvSpPr>
          <p:cNvPr id="2" name="Rectangle 1" descr="Correct Answer Box">
            <a:extLst>
              <a:ext uri="{FF2B5EF4-FFF2-40B4-BE49-F238E27FC236}">
                <a16:creationId xmlns:a16="http://schemas.microsoft.com/office/drawing/2014/main" id="{274AFC15-FC56-CA1C-2947-7DC9E9B0D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8215" y="5463832"/>
            <a:ext cx="2206901" cy="64150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937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04764-D29A-9A7A-A0BA-A27FF2B0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20324-1118-5296-C9DB-304A515E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 Builders Responsibilities Game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A4865-7474-729A-F1F7-DCDF3B369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3977305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b="1" dirty="0">
                <a:latin typeface="Arial" panose="020B0604020202020204" pitchFamily="34" charset="0"/>
              </a:rPr>
              <a:t>Club-building Responsibilities</a:t>
            </a: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Share leads with Club Growth Director</a:t>
            </a: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Confirms alignment of new clubs</a:t>
            </a:r>
          </a:p>
        </p:txBody>
      </p:sp>
      <p:grpSp>
        <p:nvGrpSpPr>
          <p:cNvPr id="24" name="Group 23" descr="Correct Answer A: District Director">
            <a:extLst>
              <a:ext uri="{FF2B5EF4-FFF2-40B4-BE49-F238E27FC236}">
                <a16:creationId xmlns:a16="http://schemas.microsoft.com/office/drawing/2014/main" id="{251E463B-9EAC-DCE8-6E52-D39264CCCC93}"/>
              </a:ext>
            </a:extLst>
          </p:cNvPr>
          <p:cNvGrpSpPr/>
          <p:nvPr/>
        </p:nvGrpSpPr>
        <p:grpSpPr>
          <a:xfrm>
            <a:off x="1852083" y="5533616"/>
            <a:ext cx="1661583" cy="544100"/>
            <a:chOff x="1852083" y="5533616"/>
            <a:chExt cx="1661583" cy="544100"/>
          </a:xfrm>
        </p:grpSpPr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02E1D921-D0AB-F3C8-A4B3-B1054300B195}"/>
                </a:ext>
              </a:extLst>
            </p:cNvPr>
            <p:cNvSpPr txBox="1"/>
            <p:nvPr/>
          </p:nvSpPr>
          <p:spPr>
            <a:xfrm>
              <a:off x="2254250" y="5538081"/>
              <a:ext cx="1259416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DISTRICT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/>
                <a:t>DIRECTOR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933FFE83-64AF-AC3C-21E0-F079F866CA81}"/>
                </a:ext>
              </a:extLst>
            </p:cNvPr>
            <p:cNvSpPr txBox="1"/>
            <p:nvPr/>
          </p:nvSpPr>
          <p:spPr>
            <a:xfrm>
              <a:off x="18520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A</a:t>
              </a:r>
            </a:p>
          </p:txBody>
        </p:sp>
      </p:grpSp>
      <p:grpSp>
        <p:nvGrpSpPr>
          <p:cNvPr id="25" name="Group 24" descr="Answer B: Club Growth Director">
            <a:extLst>
              <a:ext uri="{FF2B5EF4-FFF2-40B4-BE49-F238E27FC236}">
                <a16:creationId xmlns:a16="http://schemas.microsoft.com/office/drawing/2014/main" id="{F6A338EC-A4BC-657B-8EA1-FE3DEE6A0A27}"/>
              </a:ext>
            </a:extLst>
          </p:cNvPr>
          <p:cNvGrpSpPr/>
          <p:nvPr/>
        </p:nvGrpSpPr>
        <p:grpSpPr>
          <a:xfrm>
            <a:off x="4074583" y="5533616"/>
            <a:ext cx="2150534" cy="539996"/>
            <a:chOff x="4074583" y="5533616"/>
            <a:chExt cx="2150534" cy="539996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979320B3-A123-F62A-4D2F-A4E5302F0DAF}"/>
                </a:ext>
              </a:extLst>
            </p:cNvPr>
            <p:cNvSpPr txBox="1"/>
            <p:nvPr/>
          </p:nvSpPr>
          <p:spPr>
            <a:xfrm>
              <a:off x="4472517" y="5538081"/>
              <a:ext cx="17526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CLUB GROWTH DIRECTOR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31F9E625-420D-D1B8-0E39-53BFE016B2F4}"/>
                </a:ext>
              </a:extLst>
            </p:cNvPr>
            <p:cNvSpPr txBox="1"/>
            <p:nvPr/>
          </p:nvSpPr>
          <p:spPr>
            <a:xfrm>
              <a:off x="40745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B</a:t>
              </a:r>
            </a:p>
          </p:txBody>
        </p:sp>
      </p:grpSp>
      <p:grpSp>
        <p:nvGrpSpPr>
          <p:cNvPr id="26" name="Group 25" descr="Answer C: Club Sponsor">
            <a:extLst>
              <a:ext uri="{FF2B5EF4-FFF2-40B4-BE49-F238E27FC236}">
                <a16:creationId xmlns:a16="http://schemas.microsoft.com/office/drawing/2014/main" id="{C2BFE9FD-F9C4-3698-18E4-EE9CEB3046D7}"/>
              </a:ext>
            </a:extLst>
          </p:cNvPr>
          <p:cNvGrpSpPr/>
          <p:nvPr/>
        </p:nvGrpSpPr>
        <p:grpSpPr>
          <a:xfrm>
            <a:off x="6589183" y="5533616"/>
            <a:ext cx="1595969" cy="544100"/>
            <a:chOff x="6589183" y="5533616"/>
            <a:chExt cx="1595969" cy="544100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516C6766-FC18-811C-4262-26036EAF4BAE}"/>
                </a:ext>
              </a:extLst>
            </p:cNvPr>
            <p:cNvSpPr txBox="1"/>
            <p:nvPr/>
          </p:nvSpPr>
          <p:spPr>
            <a:xfrm>
              <a:off x="6978650" y="5538081"/>
              <a:ext cx="1206502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CLUB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/>
                <a:t>SPONSOR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A6970C93-7577-5984-45C3-88570197F278}"/>
                </a:ext>
              </a:extLst>
            </p:cNvPr>
            <p:cNvSpPr txBox="1"/>
            <p:nvPr/>
          </p:nvSpPr>
          <p:spPr>
            <a:xfrm>
              <a:off x="65891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C</a:t>
              </a:r>
            </a:p>
          </p:txBody>
        </p:sp>
      </p:grpSp>
      <p:grpSp>
        <p:nvGrpSpPr>
          <p:cNvPr id="27" name="Group 26" descr="Answer D: Club Mentor">
            <a:extLst>
              <a:ext uri="{FF2B5EF4-FFF2-40B4-BE49-F238E27FC236}">
                <a16:creationId xmlns:a16="http://schemas.microsoft.com/office/drawing/2014/main" id="{3739BB82-57CE-3B43-C16C-08CDA9FC3F08}"/>
              </a:ext>
            </a:extLst>
          </p:cNvPr>
          <p:cNvGrpSpPr/>
          <p:nvPr/>
        </p:nvGrpSpPr>
        <p:grpSpPr>
          <a:xfrm>
            <a:off x="8646583" y="5533616"/>
            <a:ext cx="1595970" cy="544100"/>
            <a:chOff x="8646583" y="5533616"/>
            <a:chExt cx="1595970" cy="544100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A9142ADB-55F7-2389-D720-BB7E3FD22312}"/>
                </a:ext>
              </a:extLst>
            </p:cNvPr>
            <p:cNvSpPr txBox="1"/>
            <p:nvPr/>
          </p:nvSpPr>
          <p:spPr>
            <a:xfrm>
              <a:off x="9036051" y="5538081"/>
              <a:ext cx="1206502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CLUB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/>
                <a:t>MENTOR</a:t>
              </a: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3B2410B1-018A-E83D-FCC9-0258EDCD1BC6}"/>
                </a:ext>
              </a:extLst>
            </p:cNvPr>
            <p:cNvSpPr txBox="1"/>
            <p:nvPr/>
          </p:nvSpPr>
          <p:spPr>
            <a:xfrm>
              <a:off x="86465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D</a:t>
              </a:r>
            </a:p>
          </p:txBody>
        </p:sp>
      </p:grpSp>
      <p:sp>
        <p:nvSpPr>
          <p:cNvPr id="2" name="Rectangle 1" descr="Correct Answer Box">
            <a:extLst>
              <a:ext uri="{FF2B5EF4-FFF2-40B4-BE49-F238E27FC236}">
                <a16:creationId xmlns:a16="http://schemas.microsoft.com/office/drawing/2014/main" id="{D94F6D77-9BC0-FAF1-A04C-3A076AC0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7450" y="5463832"/>
            <a:ext cx="1844168" cy="64150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46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8D1DF-42A2-5D61-4F2A-9BA63C792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FE241E-9C22-E81E-2FE2-EC1627B6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 Builders Responsibilities Game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F7D5F1-1EBC-ED8A-A02F-CFABB794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3977305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b="1" dirty="0">
                <a:latin typeface="Arial" panose="020B0604020202020204" pitchFamily="34" charset="0"/>
              </a:rPr>
              <a:t>Club-building Responsibilities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Guide clubs through first six to 12 months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Ensure club officers understand duties and how to perform them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Familiarize club officers with Toastmasters education program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Familiarize club officers with Distinguished Club Program</a:t>
            </a:r>
          </a:p>
        </p:txBody>
      </p:sp>
      <p:grpSp>
        <p:nvGrpSpPr>
          <p:cNvPr id="24" name="Group 23" descr="Answer A: District Director">
            <a:extLst>
              <a:ext uri="{FF2B5EF4-FFF2-40B4-BE49-F238E27FC236}">
                <a16:creationId xmlns:a16="http://schemas.microsoft.com/office/drawing/2014/main" id="{73E5FD66-E869-70F1-C77D-7D046023111F}"/>
              </a:ext>
            </a:extLst>
          </p:cNvPr>
          <p:cNvGrpSpPr/>
          <p:nvPr/>
        </p:nvGrpSpPr>
        <p:grpSpPr>
          <a:xfrm>
            <a:off x="1852083" y="5533616"/>
            <a:ext cx="1661583" cy="544100"/>
            <a:chOff x="1852083" y="5533616"/>
            <a:chExt cx="1661583" cy="544100"/>
          </a:xfrm>
        </p:grpSpPr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96CCD0F-B0D5-455A-89D7-37952435C5DF}"/>
                </a:ext>
              </a:extLst>
            </p:cNvPr>
            <p:cNvSpPr txBox="1"/>
            <p:nvPr/>
          </p:nvSpPr>
          <p:spPr>
            <a:xfrm>
              <a:off x="2254250" y="5538081"/>
              <a:ext cx="1259416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DISTRICT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/>
                <a:t>DIRECTOR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B3F604C4-2324-CD30-6987-C1FCC11AB1D0}"/>
                </a:ext>
              </a:extLst>
            </p:cNvPr>
            <p:cNvSpPr txBox="1"/>
            <p:nvPr/>
          </p:nvSpPr>
          <p:spPr>
            <a:xfrm>
              <a:off x="18520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A</a:t>
              </a:r>
            </a:p>
          </p:txBody>
        </p:sp>
      </p:grpSp>
      <p:grpSp>
        <p:nvGrpSpPr>
          <p:cNvPr id="25" name="Group 24" descr="Answer B: Club Growth Director">
            <a:extLst>
              <a:ext uri="{FF2B5EF4-FFF2-40B4-BE49-F238E27FC236}">
                <a16:creationId xmlns:a16="http://schemas.microsoft.com/office/drawing/2014/main" id="{B4CED4B8-4D8C-0E3F-F487-C54F697A0D17}"/>
              </a:ext>
            </a:extLst>
          </p:cNvPr>
          <p:cNvGrpSpPr/>
          <p:nvPr/>
        </p:nvGrpSpPr>
        <p:grpSpPr>
          <a:xfrm>
            <a:off x="4074583" y="5533616"/>
            <a:ext cx="2150534" cy="539996"/>
            <a:chOff x="4074583" y="5533616"/>
            <a:chExt cx="2150534" cy="539996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02C19CB8-6831-78B2-1463-B79E5B851F4A}"/>
                </a:ext>
              </a:extLst>
            </p:cNvPr>
            <p:cNvSpPr txBox="1"/>
            <p:nvPr/>
          </p:nvSpPr>
          <p:spPr>
            <a:xfrm>
              <a:off x="4472517" y="5538081"/>
              <a:ext cx="17526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CLUB GROWTH DIRECTOR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3765022C-4F53-CCD1-92C5-FF2DB4DCBB48}"/>
                </a:ext>
              </a:extLst>
            </p:cNvPr>
            <p:cNvSpPr txBox="1"/>
            <p:nvPr/>
          </p:nvSpPr>
          <p:spPr>
            <a:xfrm>
              <a:off x="40745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B</a:t>
              </a:r>
            </a:p>
          </p:txBody>
        </p:sp>
      </p:grpSp>
      <p:grpSp>
        <p:nvGrpSpPr>
          <p:cNvPr id="26" name="Group 25" descr="Answer C: Club Sponsor">
            <a:extLst>
              <a:ext uri="{FF2B5EF4-FFF2-40B4-BE49-F238E27FC236}">
                <a16:creationId xmlns:a16="http://schemas.microsoft.com/office/drawing/2014/main" id="{B916DF0D-6B50-1D7E-E5A1-DCF3AA215057}"/>
              </a:ext>
            </a:extLst>
          </p:cNvPr>
          <p:cNvGrpSpPr/>
          <p:nvPr/>
        </p:nvGrpSpPr>
        <p:grpSpPr>
          <a:xfrm>
            <a:off x="6589183" y="5533616"/>
            <a:ext cx="1595969" cy="544100"/>
            <a:chOff x="6589183" y="5533616"/>
            <a:chExt cx="1595969" cy="544100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5FAE298-2F9B-7DBD-DC22-A5EEEC8BF1ED}"/>
                </a:ext>
              </a:extLst>
            </p:cNvPr>
            <p:cNvSpPr txBox="1"/>
            <p:nvPr/>
          </p:nvSpPr>
          <p:spPr>
            <a:xfrm>
              <a:off x="6978650" y="5538081"/>
              <a:ext cx="1206502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CLUB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/>
                <a:t>SPONSOR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3CB25032-CC17-1D3E-0DA2-E8C163E4861A}"/>
                </a:ext>
              </a:extLst>
            </p:cNvPr>
            <p:cNvSpPr txBox="1"/>
            <p:nvPr/>
          </p:nvSpPr>
          <p:spPr>
            <a:xfrm>
              <a:off x="65891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C</a:t>
              </a:r>
            </a:p>
          </p:txBody>
        </p:sp>
      </p:grpSp>
      <p:grpSp>
        <p:nvGrpSpPr>
          <p:cNvPr id="27" name="Group 26" descr="Correct Answer D: Club Mentor">
            <a:extLst>
              <a:ext uri="{FF2B5EF4-FFF2-40B4-BE49-F238E27FC236}">
                <a16:creationId xmlns:a16="http://schemas.microsoft.com/office/drawing/2014/main" id="{17D5E9FC-0A60-B5FD-1660-06FBC3E4B47B}"/>
              </a:ext>
            </a:extLst>
          </p:cNvPr>
          <p:cNvGrpSpPr/>
          <p:nvPr/>
        </p:nvGrpSpPr>
        <p:grpSpPr>
          <a:xfrm>
            <a:off x="8646583" y="5533616"/>
            <a:ext cx="1595970" cy="544100"/>
            <a:chOff x="8646583" y="5533616"/>
            <a:chExt cx="1595970" cy="544100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F1FAFF4F-3F98-B927-E323-7D8F226934A3}"/>
                </a:ext>
              </a:extLst>
            </p:cNvPr>
            <p:cNvSpPr txBox="1"/>
            <p:nvPr/>
          </p:nvSpPr>
          <p:spPr>
            <a:xfrm>
              <a:off x="9036051" y="5538081"/>
              <a:ext cx="1206502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/>
                <a:t>CLUB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/>
                <a:t>MENTOR</a:t>
              </a: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A2C3C8DF-032E-35AB-8694-FAD1F9577DC2}"/>
                </a:ext>
              </a:extLst>
            </p:cNvPr>
            <p:cNvSpPr txBox="1"/>
            <p:nvPr/>
          </p:nvSpPr>
          <p:spPr>
            <a:xfrm>
              <a:off x="86465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D</a:t>
              </a:r>
            </a:p>
          </p:txBody>
        </p:sp>
      </p:grpSp>
      <p:sp>
        <p:nvSpPr>
          <p:cNvPr id="2" name="Rectangle 1" descr="Correct Answer Box">
            <a:extLst>
              <a:ext uri="{FF2B5EF4-FFF2-40B4-BE49-F238E27FC236}">
                <a16:creationId xmlns:a16="http://schemas.microsoft.com/office/drawing/2014/main" id="{D75E6EA2-760D-E0EA-434E-4D09E7444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4619" y="5463832"/>
            <a:ext cx="1667934" cy="64150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673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C21F0-63E7-C5B7-C6F9-093974BE0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38A0C2-4A41-4798-75D1-AA416AEB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District Director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024267-4E43-EACD-5D1B-C3A854642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3977305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b="1" dirty="0">
                <a:latin typeface="Arial" panose="020B0604020202020204" pitchFamily="34" charset="0"/>
              </a:rPr>
              <a:t>Club-building Responsibilities</a:t>
            </a:r>
          </a:p>
          <a:p>
            <a:pPr marL="400050" indent="-400050"/>
            <a:r>
              <a:rPr lang="en-US" dirty="0">
                <a:latin typeface="Arial" panose="020B0604020202020204" pitchFamily="34" charset="0"/>
              </a:rPr>
              <a:t>Share leads with Club Growth Director</a:t>
            </a:r>
          </a:p>
          <a:p>
            <a:pPr marL="400050" indent="-400050"/>
            <a:r>
              <a:rPr lang="en-US" dirty="0">
                <a:latin typeface="Arial" panose="020B0604020202020204" pitchFamily="34" charset="0"/>
              </a:rPr>
              <a:t>Confirms the alignment of new clubs with the District</a:t>
            </a:r>
          </a:p>
        </p:txBody>
      </p:sp>
    </p:spTree>
    <p:extLst>
      <p:ext uri="{BB962C8B-B14F-4D97-AF65-F5344CB8AC3E}">
        <p14:creationId xmlns:p14="http://schemas.microsoft.com/office/powerpoint/2010/main" val="201186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71ACC-697C-DD2B-2D22-AC58711C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58C38-68E4-0AEC-9B41-FE828D56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 Growth Director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8323C-8236-C767-809F-AA85A7255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3977305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b="1" dirty="0">
                <a:latin typeface="Arial" panose="020B0604020202020204" pitchFamily="34" charset="0"/>
              </a:rPr>
              <a:t>Club-building Responsibilities</a:t>
            </a:r>
          </a:p>
          <a:p>
            <a:r>
              <a:rPr lang="en-US" dirty="0">
                <a:latin typeface="Arial" panose="020B0604020202020204" pitchFamily="34" charset="0"/>
              </a:rPr>
              <a:t>Recruit, train, and supervise club-building team</a:t>
            </a:r>
          </a:p>
          <a:p>
            <a:r>
              <a:rPr lang="en-US" dirty="0">
                <a:latin typeface="Arial" panose="020B0604020202020204" pitchFamily="34" charset="0"/>
              </a:rPr>
              <a:t>Receive leads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May forward leads to Division and Area Directors</a:t>
            </a:r>
          </a:p>
          <a:p>
            <a:r>
              <a:rPr lang="en-US" dirty="0">
                <a:latin typeface="Arial" panose="020B0604020202020204" pitchFamily="34" charset="0"/>
              </a:rPr>
              <a:t>As chair of the District marketing committee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Assist club-building team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Assist demonstration meeting team</a:t>
            </a:r>
          </a:p>
        </p:txBody>
      </p:sp>
    </p:spTree>
    <p:extLst>
      <p:ext uri="{BB962C8B-B14F-4D97-AF65-F5344CB8AC3E}">
        <p14:creationId xmlns:p14="http://schemas.microsoft.com/office/powerpoint/2010/main" val="292220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9B81F-C825-DFC8-D3A3-7700FFC6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F7A99A-14C9-5C05-F75B-D862D3FB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 Sponsors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35279E-2059-0F05-D880-6B65B90F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3977305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b="1" dirty="0">
                <a:latin typeface="Arial" panose="020B0604020202020204" pitchFamily="34" charset="0"/>
              </a:rPr>
              <a:t>Club-building Responsibilities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Follow-up with lead contacts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Serve as contact for demonstration meetings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Recruit members in new clubs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Show new clubs how to hold meetings and elect officers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Submit charter paperwork, fees, and dues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Plan charter presentation meetings</a:t>
            </a:r>
          </a:p>
        </p:txBody>
      </p:sp>
    </p:spTree>
    <p:extLst>
      <p:ext uri="{BB962C8B-B14F-4D97-AF65-F5344CB8AC3E}">
        <p14:creationId xmlns:p14="http://schemas.microsoft.com/office/powerpoint/2010/main" val="174972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F0EB-90AB-A446-A42B-16DD03B4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 Mentors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A1D91-566A-CC35-BB14-9DDF50FB0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b="1" dirty="0">
                <a:latin typeface="Arial" panose="020B0604020202020204" pitchFamily="34" charset="0"/>
              </a:rPr>
              <a:t>Club-building Responsibilities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Guide clubs through first six to 12 months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Ensure club officers understand duties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Familiarize club officers with Toastmasters education program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Familiarize club officers with Distinguished Club Program</a:t>
            </a:r>
          </a:p>
          <a:p>
            <a:pPr marL="401638" indent="-401638"/>
            <a:r>
              <a:rPr lang="en-US" dirty="0">
                <a:latin typeface="Arial" panose="020B0604020202020204" pitchFamily="34" charset="0"/>
              </a:rPr>
              <a:t>Help recruit and retain members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9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028AA-45CF-DD9F-6C23-42EEA4C95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A98647-226D-78D6-553F-B0D75C54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Club-building Team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D99ED-76A6-4F36-C4C8-05CB7982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397730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Club-building efforts are supported by: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Committees and teams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Division and Area Directors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Serve as members of a District committee</a:t>
            </a:r>
          </a:p>
          <a:p>
            <a:pPr lvl="3"/>
            <a:r>
              <a:rPr lang="en-US" dirty="0">
                <a:latin typeface="Arial" panose="020B0604020202020204" pitchFamily="34" charset="0"/>
              </a:rPr>
              <a:t>Club extension committee</a:t>
            </a:r>
          </a:p>
          <a:p>
            <a:pPr lvl="3"/>
            <a:r>
              <a:rPr lang="en-US" dirty="0">
                <a:latin typeface="Arial" panose="020B0604020202020204" pitchFamily="34" charset="0"/>
              </a:rPr>
              <a:t>Marketing committee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Generate leads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Find club sponsors and club mentors</a:t>
            </a:r>
          </a:p>
          <a:p>
            <a:pPr lvl="2"/>
            <a:r>
              <a:rPr lang="en-US" dirty="0">
                <a:latin typeface="Arial" panose="020B0604020202020204" pitchFamily="34" charset="0"/>
              </a:rPr>
              <a:t>Facilitate and attend demonstration meetings and pre-charter information meetings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3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A2D65-DB35-29CB-BE1F-1A1CD659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658DC-0DC8-2DD2-FE16-DF8BDFD8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Club-building Cycle</a:t>
            </a:r>
          </a:p>
        </p:txBody>
      </p:sp>
      <p:pic>
        <p:nvPicPr>
          <p:cNvPr id="17" name="Picture 16" descr="Club-building Cycle graph">
            <a:extLst>
              <a:ext uri="{FF2B5EF4-FFF2-40B4-BE49-F238E27FC236}">
                <a16:creationId xmlns:a16="http://schemas.microsoft.com/office/drawing/2014/main" id="{449574A2-CF48-D3ED-9841-2230CAAF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82" y="734334"/>
            <a:ext cx="5206435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5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3412B-E703-78A9-A3C8-B20F965A3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2EAF6-7E77-F643-8E13-9F67921C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Identify Leads and Prospects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9A7FF2-93AB-23E5-03B2-64BEF78B4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Leads can come from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</a:rPr>
              <a:t>World Headquarters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</a:rPr>
              <a:t>Current members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</a:rPr>
              <a:t>Neighbors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</a:rPr>
              <a:t>Coworkers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</a:rPr>
              <a:t>Many other places</a:t>
            </a:r>
          </a:p>
          <a:p>
            <a:r>
              <a:rPr lang="en-US" dirty="0">
                <a:latin typeface="Arial" panose="020B0604020202020204" pitchFamily="34" charset="0"/>
              </a:rPr>
              <a:t>Assess existing clubs to identify opportunities for new clubs</a:t>
            </a:r>
          </a:p>
          <a:p>
            <a:r>
              <a:rPr lang="en-US" dirty="0">
                <a:latin typeface="Arial" panose="020B0604020202020204" pitchFamily="34" charset="0"/>
              </a:rPr>
              <a:t>Target opportunities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</a:rPr>
              <a:t>Communities over 10,000 people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</a:rPr>
              <a:t>Corporations over 150 people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9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4F8967-F8B8-1A47-9991-D7E8724538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0800" y="1888869"/>
            <a:ext cx="7010400" cy="5595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Instruction Slide Only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8AFC534-2EB5-7A2C-8477-94D6A4717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0981"/>
            <a:ext cx="91440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Please Note:</a:t>
            </a:r>
          </a:p>
          <a:p>
            <a:r>
              <a:rPr lang="en-US" dirty="0">
                <a:latin typeface="Arial" panose="020B0604020202020204" pitchFamily="34" charset="0"/>
              </a:rPr>
              <a:t>The following slides are designed to be used in brightly lit rooms.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D6B4F-CCAA-CCA8-80DE-5B5C7D8FF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C082B-7F91-5C3F-5F16-D46E1F50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Contact and Qualify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49D547-FD21-BDC0-DA5F-B080874DF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/>
            <a:r>
              <a:rPr lang="en-US" dirty="0">
                <a:latin typeface="Arial" panose="020B0604020202020204" pitchFamily="34" charset="0"/>
              </a:rPr>
              <a:t>Follow up with leads when requested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Understand business and needs of each lead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Contact lead promptly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To qualify the lead</a:t>
            </a:r>
          </a:p>
          <a:p>
            <a:pPr marL="798513" lvl="1" indent="-398463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</a:rPr>
              <a:t>Identify the decision maker</a:t>
            </a:r>
          </a:p>
          <a:p>
            <a:pPr marL="798513" lvl="1" indent="-398463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</a:rPr>
              <a:t>Explain how Toastmasters can help their corporation</a:t>
            </a:r>
          </a:p>
          <a:p>
            <a:pPr marL="798513" lvl="1" indent="-398463">
              <a:spcBef>
                <a:spcPts val="400"/>
              </a:spcBef>
            </a:pPr>
            <a:r>
              <a:rPr lang="en-US" dirty="0">
                <a:latin typeface="Arial" panose="020B0604020202020204" pitchFamily="34" charset="0"/>
              </a:rPr>
              <a:t>Ask questions, listen to their needs, offer solutions</a:t>
            </a:r>
          </a:p>
        </p:txBody>
      </p:sp>
    </p:spTree>
    <p:extLst>
      <p:ext uri="{BB962C8B-B14F-4D97-AF65-F5344CB8AC3E}">
        <p14:creationId xmlns:p14="http://schemas.microsoft.com/office/powerpoint/2010/main" val="77036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0B2B8-055A-A33C-776A-79897EDF7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438A07-A93F-9D50-4E00-6BCE088F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Present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80D23A-2558-1F62-5639-544989623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Conduct a demonstration meeting</a:t>
            </a:r>
          </a:p>
          <a:p>
            <a:r>
              <a:rPr lang="en-US" dirty="0">
                <a:latin typeface="Arial" panose="020B0604020202020204" pitchFamily="34" charset="0"/>
              </a:rPr>
              <a:t>Demonstration meeting resources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Demonstration meeting team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How to Build a Toastmasters Club guide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Promotional material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31BAB-08B6-A74E-D480-77A765737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F6190F-034C-8FE7-68D3-8A74F2FE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Address Questions and Concerns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951014-9835-5B0E-E718-92F7C659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/>
            <a:r>
              <a:rPr lang="en-US" dirty="0">
                <a:latin typeface="Arial" panose="020B0604020202020204" pitchFamily="34" charset="0"/>
              </a:rPr>
              <a:t>Address questions and concerns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Ask for opportunity to establish a new club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0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1B254-CF99-6555-C23C-35758F84B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E2FC1B-27A5-86E1-CF44-666DDC83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Charter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10CBB5-1B5F-6FF3-EBD4-BF7FDF34B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How to Build a Toastmasters Club guide</a:t>
            </a:r>
          </a:p>
          <a:p>
            <a:r>
              <a:rPr lang="en-US" dirty="0">
                <a:latin typeface="Arial" panose="020B0604020202020204" pitchFamily="34" charset="0"/>
              </a:rPr>
              <a:t>Club sponsor responsibilities</a:t>
            </a:r>
          </a:p>
          <a:p>
            <a:pPr marL="744538" lvl="1" indent="-346075">
              <a:spcBef>
                <a:spcPts val="400"/>
              </a:spcBef>
              <a:tabLst>
                <a:tab pos="688975" algn="l"/>
              </a:tabLst>
            </a:pPr>
            <a:r>
              <a:rPr lang="en-US" dirty="0">
                <a:latin typeface="Arial" panose="020B0604020202020204" pitchFamily="34" charset="0"/>
              </a:rPr>
              <a:t>Build membership to 20</a:t>
            </a:r>
          </a:p>
          <a:p>
            <a:pPr marL="744538" lvl="1" indent="-346075">
              <a:spcBef>
                <a:spcPts val="400"/>
              </a:spcBef>
              <a:tabLst>
                <a:tab pos="688975" algn="l"/>
              </a:tabLst>
            </a:pPr>
            <a:r>
              <a:rPr lang="en-US" dirty="0">
                <a:latin typeface="Arial" panose="020B0604020202020204" pitchFamily="34" charset="0"/>
              </a:rPr>
              <a:t>Submit Application to Organize a Toastmasters Club and charter fee</a:t>
            </a:r>
          </a:p>
          <a:p>
            <a:pPr marL="688975" lvl="1" indent="-287338">
              <a:spcBef>
                <a:spcPts val="400"/>
              </a:spcBef>
              <a:tabLst>
                <a:tab pos="630238" algn="l"/>
              </a:tabLst>
            </a:pPr>
            <a:r>
              <a:rPr lang="en-US" dirty="0">
                <a:latin typeface="Arial" panose="020B0604020202020204" pitchFamily="34" charset="0"/>
              </a:rPr>
              <a:t> Assist club in electing officers, adopting a club constitution, and submitting charter forms</a:t>
            </a:r>
          </a:p>
          <a:p>
            <a:pPr marL="688975" lvl="1" indent="-287338">
              <a:spcBef>
                <a:spcPts val="400"/>
              </a:spcBef>
              <a:tabLst>
                <a:tab pos="688975" algn="l"/>
              </a:tabLst>
            </a:pPr>
            <a:r>
              <a:rPr lang="en-US" dirty="0">
                <a:latin typeface="Arial" panose="020B0604020202020204" pitchFamily="34" charset="0"/>
              </a:rPr>
              <a:t>Schedule charter presentation meeting</a:t>
            </a:r>
          </a:p>
          <a:p>
            <a:r>
              <a:rPr lang="en-US" dirty="0">
                <a:latin typeface="Arial" panose="020B0604020202020204" pitchFamily="34" charset="0"/>
              </a:rPr>
              <a:t>Club mentors guide for six to 12 months</a:t>
            </a:r>
          </a:p>
        </p:txBody>
      </p:sp>
    </p:spTree>
    <p:extLst>
      <p:ext uri="{BB962C8B-B14F-4D97-AF65-F5344CB8AC3E}">
        <p14:creationId xmlns:p14="http://schemas.microsoft.com/office/powerpoint/2010/main" val="4152007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507FF-35A2-31C9-9843-B9A584CD5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C1E5AC-B34F-6DD7-EA23-23B8277B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Follow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AF815D-E9B2-EFBE-AA26-CAA874D59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 mentor responsibilities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Ensure officers understand duties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Maintain membership strength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Explain Toastmasters education program and DCP</a:t>
            </a:r>
          </a:p>
          <a:p>
            <a:r>
              <a:rPr lang="en-US" dirty="0">
                <a:latin typeface="Arial" panose="020B0604020202020204" pitchFamily="34" charset="0"/>
              </a:rPr>
              <a:t>Cycle begins again</a:t>
            </a:r>
          </a:p>
        </p:txBody>
      </p:sp>
    </p:spTree>
    <p:extLst>
      <p:ext uri="{BB962C8B-B14F-4D97-AF65-F5344CB8AC3E}">
        <p14:creationId xmlns:p14="http://schemas.microsoft.com/office/powerpoint/2010/main" val="2481649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9289-2D89-A712-4BFC-E5D53AA71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9B138-3C98-5E8D-F580-C3F26382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Review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FA6B9-1F7F-0234-298D-A2AD49BB3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Arial" panose="020B0604020202020204" pitchFamily="34" charset="0"/>
              </a:rPr>
              <a:t>Describe relationship between establishing new clubs and the Toastmasters and District missions.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Identify which District leader responsibilities help establish new clubs.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Recognize the support available to establish new clubs.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Describe the club-building cycle.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Identify opportunities for new clubs.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32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CA481-CA1D-F6F3-8D1F-84C5EBD9F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68781-8BF9-71C8-B85E-7350706D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Conclusion: Closing Remarks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D18B9-3178-AE69-E0EA-9D80DDBDC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/>
            <a:r>
              <a:rPr lang="en-US" dirty="0">
                <a:latin typeface="Arial" panose="020B0604020202020204" pitchFamily="34" charset="0"/>
              </a:rPr>
              <a:t>Club-building is basic to missions of Toastmasters and the District.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District Directors, Club Growth Directors, club sponsors, and club mentors have club-building roles.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The District may establish club-building committees and teams.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The club-building cycle has six steps.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Division and Area Directors have opportunities to assist club building efforts.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Club leads can come from anywhere.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1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F100-3540-3A4A-9BA9-F8AED787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Session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BBB6-71F7-4542-B00E-A287C11C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Mission and goals</a:t>
            </a:r>
          </a:p>
          <a:p>
            <a:r>
              <a:rPr lang="en-US" dirty="0">
                <a:latin typeface="Arial" panose="020B0604020202020204" pitchFamily="34" charset="0"/>
              </a:rPr>
              <a:t>Club builders</a:t>
            </a:r>
          </a:p>
          <a:p>
            <a:r>
              <a:rPr lang="en-US" dirty="0">
                <a:latin typeface="Arial" panose="020B0604020202020204" pitchFamily="34" charset="0"/>
              </a:rPr>
              <a:t>Club-building cycle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Placeholder 5" descr="A woman speaking in front of a group of people in a room">
            <a:extLst>
              <a:ext uri="{FF2B5EF4-FFF2-40B4-BE49-F238E27FC236}">
                <a16:creationId xmlns:a16="http://schemas.microsoft.com/office/drawing/2014/main" id="{2A257485-CC3B-B542-8387-DDE01B0BB3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9048" cy="6217920"/>
          </a:xfrm>
        </p:spPr>
      </p:pic>
    </p:spTree>
    <p:extLst>
      <p:ext uri="{BB962C8B-B14F-4D97-AF65-F5344CB8AC3E}">
        <p14:creationId xmlns:p14="http://schemas.microsoft.com/office/powerpoint/2010/main" val="29745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Arial" panose="020B0604020202020204" pitchFamily="34" charset="0"/>
              </a:rPr>
              <a:t>Describe relationship between establishing new clubs and the Toastmasters and District missions.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Identify which District leader responsibilities help establish new clubs.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Recognize the support available to establish new clubs.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Describe the club-building cycle.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Identify opportunities for new clubs.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22A14-AF03-3CB4-0596-8136FCDF5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50E508-8EFF-4F45-12F7-249E93D9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Toastmasters 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38CDE6-12BB-38E8-0832-DCEC2907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We empower individuals to become more effective communicators and leaders.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3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0D192-31A5-F262-4F6F-2AEC4A96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6AC174-9143-E302-3D3E-745065B1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District 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F2D10D-7431-225B-2F56-9E6457B7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We build new clubs and support all clubs in achieving excellence.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6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D72AF-832D-D7FE-7AB8-9D3D93D1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9A4FB-B548-9DA3-6003-9769FE6A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New Clubs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122794-6457-21DC-77F5-E3E2839A5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New clubs offer Toastmasters benefits to more people.</a:t>
            </a:r>
          </a:p>
          <a:p>
            <a:r>
              <a:rPr lang="en-US" dirty="0">
                <a:latin typeface="Arial" panose="020B0604020202020204" pitchFamily="34" charset="0"/>
              </a:rPr>
              <a:t>Establishing new clubs provides improved communication and leadership experiences.</a:t>
            </a:r>
          </a:p>
          <a:p>
            <a:r>
              <a:rPr lang="en-US" dirty="0">
                <a:latin typeface="Arial" panose="020B0604020202020204" pitchFamily="34" charset="0"/>
              </a:rPr>
              <a:t>Division and Area Directors have support to build clubs.</a:t>
            </a:r>
          </a:p>
        </p:txBody>
      </p:sp>
    </p:spTree>
    <p:extLst>
      <p:ext uri="{BB962C8B-B14F-4D97-AF65-F5344CB8AC3E}">
        <p14:creationId xmlns:p14="http://schemas.microsoft.com/office/powerpoint/2010/main" val="78440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FA623-735C-AE00-33BD-DD9808D41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329D52-B864-C297-6999-EAC26CD5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 Builders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1C03B1-32B1-7A88-FA05-2B5AB9F6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/>
            <a:r>
              <a:rPr lang="en-US" dirty="0">
                <a:latin typeface="Arial" panose="020B0604020202020204" pitchFamily="34" charset="0"/>
              </a:rPr>
              <a:t>All Toastmasters expand the network of clubs, Areas, and Divisions.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Division and Area Directors serve as liaisons between Districts and clubs. 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Division and Area Directors work with sponsors and mentors.</a:t>
            </a:r>
          </a:p>
          <a:p>
            <a:pPr marL="398463" indent="-398463"/>
            <a:r>
              <a:rPr lang="en-US" dirty="0">
                <a:latin typeface="Arial" panose="020B0604020202020204" pitchFamily="34" charset="0"/>
              </a:rPr>
              <a:t>Division and Area Directors fulfill duties that support club-building.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4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DCFF5-90E8-F83F-0B5B-07273BF0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6D8462-8E2E-DA19-8446-C1FC7184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Club Builders Responsibilities Game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48083C-5E3F-AFCB-F21D-0E23AE55F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b="1" dirty="0">
                <a:latin typeface="Arial" panose="020B0604020202020204" pitchFamily="34" charset="0"/>
              </a:rPr>
              <a:t>Club-building Responsibilities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Serve as contact for demonstration meetings and pre-charter information meetings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Generate interest and recruit members in new clubs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Show new clubs how to hold meetings and elect officers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Submit charter paperwork, fees, and dues to World Headquarters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Plan charter presentation meetings</a:t>
            </a:r>
          </a:p>
        </p:txBody>
      </p:sp>
      <p:grpSp>
        <p:nvGrpSpPr>
          <p:cNvPr id="12" name="Group 11" descr="Answer A: District Director">
            <a:extLst>
              <a:ext uri="{FF2B5EF4-FFF2-40B4-BE49-F238E27FC236}">
                <a16:creationId xmlns:a16="http://schemas.microsoft.com/office/drawing/2014/main" id="{0E79E0B9-3811-5FB1-319D-22AB344343ED}"/>
              </a:ext>
            </a:extLst>
          </p:cNvPr>
          <p:cNvGrpSpPr/>
          <p:nvPr/>
        </p:nvGrpSpPr>
        <p:grpSpPr>
          <a:xfrm>
            <a:off x="1852083" y="5533616"/>
            <a:ext cx="1661583" cy="544100"/>
            <a:chOff x="1852083" y="5533616"/>
            <a:chExt cx="1661583" cy="544100"/>
          </a:xfrm>
        </p:grpSpPr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40B6A36E-CFB1-FD03-552F-1EDB0DF4A26A}"/>
                </a:ext>
              </a:extLst>
            </p:cNvPr>
            <p:cNvSpPr txBox="1"/>
            <p:nvPr/>
          </p:nvSpPr>
          <p:spPr>
            <a:xfrm>
              <a:off x="2254250" y="5538081"/>
              <a:ext cx="1259416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>
                  <a:latin typeface="+mn-lt"/>
                </a:rPr>
                <a:t>DISTRICT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latin typeface="+mn-lt"/>
                </a:rPr>
                <a:t>DIRECTOR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30B8E3FB-CE8B-3E0A-2BC6-6DA8D9717DA7}"/>
                </a:ext>
              </a:extLst>
            </p:cNvPr>
            <p:cNvSpPr txBox="1"/>
            <p:nvPr/>
          </p:nvSpPr>
          <p:spPr>
            <a:xfrm>
              <a:off x="18520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A</a:t>
              </a:r>
            </a:p>
          </p:txBody>
        </p:sp>
      </p:grpSp>
      <p:grpSp>
        <p:nvGrpSpPr>
          <p:cNvPr id="23" name="Group 22" descr="Answer B: Club Growth Director">
            <a:extLst>
              <a:ext uri="{FF2B5EF4-FFF2-40B4-BE49-F238E27FC236}">
                <a16:creationId xmlns:a16="http://schemas.microsoft.com/office/drawing/2014/main" id="{854871D5-429C-AB31-9C1E-00C0ECE057AA}"/>
              </a:ext>
            </a:extLst>
          </p:cNvPr>
          <p:cNvGrpSpPr/>
          <p:nvPr/>
        </p:nvGrpSpPr>
        <p:grpSpPr>
          <a:xfrm>
            <a:off x="4074583" y="5533616"/>
            <a:ext cx="2150534" cy="539996"/>
            <a:chOff x="4074583" y="5533616"/>
            <a:chExt cx="2150534" cy="539996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5671F91C-C8AF-5906-1971-BA31AAF7C5FB}"/>
                </a:ext>
              </a:extLst>
            </p:cNvPr>
            <p:cNvSpPr txBox="1"/>
            <p:nvPr/>
          </p:nvSpPr>
          <p:spPr>
            <a:xfrm>
              <a:off x="4472517" y="5538081"/>
              <a:ext cx="17526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>
                  <a:latin typeface="+mn-lt"/>
                </a:rPr>
                <a:t>CLUB GROWTH DIRECTOR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1D3A9DEB-13B2-9040-891F-06F0124B91DD}"/>
                </a:ext>
              </a:extLst>
            </p:cNvPr>
            <p:cNvSpPr txBox="1"/>
            <p:nvPr/>
          </p:nvSpPr>
          <p:spPr>
            <a:xfrm>
              <a:off x="40745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B</a:t>
              </a:r>
            </a:p>
          </p:txBody>
        </p:sp>
      </p:grpSp>
      <p:grpSp>
        <p:nvGrpSpPr>
          <p:cNvPr id="14" name="Group 13" descr="Correct Answer C: Club Sponsor">
            <a:extLst>
              <a:ext uri="{FF2B5EF4-FFF2-40B4-BE49-F238E27FC236}">
                <a16:creationId xmlns:a16="http://schemas.microsoft.com/office/drawing/2014/main" id="{17D3A38D-F8EA-CB51-6FA3-8F81C9C14CD2}"/>
              </a:ext>
            </a:extLst>
          </p:cNvPr>
          <p:cNvGrpSpPr/>
          <p:nvPr/>
        </p:nvGrpSpPr>
        <p:grpSpPr>
          <a:xfrm>
            <a:off x="6589183" y="5533616"/>
            <a:ext cx="1595969" cy="544100"/>
            <a:chOff x="6589183" y="5533616"/>
            <a:chExt cx="1595969" cy="544100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4564E744-0AA6-ADF9-D4F9-F1CDD52D7D2E}"/>
                </a:ext>
              </a:extLst>
            </p:cNvPr>
            <p:cNvSpPr txBox="1"/>
            <p:nvPr/>
          </p:nvSpPr>
          <p:spPr>
            <a:xfrm>
              <a:off x="6978650" y="5538081"/>
              <a:ext cx="1206502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>
                  <a:latin typeface="+mn-lt"/>
                </a:rPr>
                <a:t>CLUB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latin typeface="+mn-lt"/>
                </a:rPr>
                <a:t>SPONSOR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2A215BCC-ABAA-74E5-4E4B-AA5C412944B4}"/>
                </a:ext>
              </a:extLst>
            </p:cNvPr>
            <p:cNvSpPr txBox="1"/>
            <p:nvPr/>
          </p:nvSpPr>
          <p:spPr>
            <a:xfrm>
              <a:off x="65891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C</a:t>
              </a:r>
            </a:p>
          </p:txBody>
        </p:sp>
      </p:grpSp>
      <p:grpSp>
        <p:nvGrpSpPr>
          <p:cNvPr id="13" name="Group 12" descr="Answer D: Club Mentor">
            <a:extLst>
              <a:ext uri="{FF2B5EF4-FFF2-40B4-BE49-F238E27FC236}">
                <a16:creationId xmlns:a16="http://schemas.microsoft.com/office/drawing/2014/main" id="{76E57A7F-A9D8-E7AD-2152-ED1B7AFD9148}"/>
              </a:ext>
            </a:extLst>
          </p:cNvPr>
          <p:cNvGrpSpPr/>
          <p:nvPr/>
        </p:nvGrpSpPr>
        <p:grpSpPr>
          <a:xfrm>
            <a:off x="8646583" y="5533616"/>
            <a:ext cx="1595970" cy="544100"/>
            <a:chOff x="8646583" y="5533616"/>
            <a:chExt cx="1595970" cy="544100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C41E8232-4490-D7FC-6D9D-C67365D9B840}"/>
                </a:ext>
              </a:extLst>
            </p:cNvPr>
            <p:cNvSpPr txBox="1"/>
            <p:nvPr/>
          </p:nvSpPr>
          <p:spPr>
            <a:xfrm>
              <a:off x="9036051" y="5538081"/>
              <a:ext cx="1206502" cy="53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 dirty="0">
                  <a:latin typeface="+mn-lt"/>
                </a:rPr>
                <a:t>CLUB</a:t>
              </a:r>
            </a:p>
            <a:p>
              <a:pPr>
                <a:lnSpc>
                  <a:spcPct val="90000"/>
                </a:lnSpc>
              </a:pPr>
              <a:r>
                <a:rPr lang="en-US" sz="1600" b="1" dirty="0">
                  <a:latin typeface="+mn-lt"/>
                </a:rPr>
                <a:t>MENTOR</a:t>
              </a: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55C74AC3-EDC0-F397-6B52-A886C10CAF4C}"/>
                </a:ext>
              </a:extLst>
            </p:cNvPr>
            <p:cNvSpPr txBox="1"/>
            <p:nvPr/>
          </p:nvSpPr>
          <p:spPr>
            <a:xfrm>
              <a:off x="8646583" y="5533616"/>
              <a:ext cx="4572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700" b="1" dirty="0">
                  <a:latin typeface="Arial Black"/>
                  <a:cs typeface="Arial Black"/>
                </a:rPr>
                <a:t>D</a:t>
              </a:r>
            </a:p>
          </p:txBody>
        </p:sp>
      </p:grpSp>
      <p:sp>
        <p:nvSpPr>
          <p:cNvPr id="2" name="Rectangle 1" descr="Correct Answer Box">
            <a:extLst>
              <a:ext uri="{FF2B5EF4-FFF2-40B4-BE49-F238E27FC236}">
                <a16:creationId xmlns:a16="http://schemas.microsoft.com/office/drawing/2014/main" id="{BF47E578-1A07-EFC2-C272-EA5DA027F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5813" y="5466780"/>
            <a:ext cx="1752600" cy="64150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1418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ive Request_Item 206DP_S3-ppt LIGHT_2026" id="{06C113B7-F2F6-4C2C-BAF5-1543BD276939}" vid="{925D4DD8-B2A9-46C0-ABA1-CE236BAA89EF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ive Request_Item 206DP_S3-ppt LIGHT_2026" id="{06C113B7-F2F6-4C2C-BAF5-1543BD276939}" vid="{0272D7F1-5F96-4C29-A258-B6A7AB71B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3632BA310BB4783B45FEFED15F8DC" ma:contentTypeVersion="21" ma:contentTypeDescription="Create a new document." ma:contentTypeScope="" ma:versionID="e8267ede044601fa11b1e0125b97987e">
  <xsd:schema xmlns:xsd="http://www.w3.org/2001/XMLSchema" xmlns:xs="http://www.w3.org/2001/XMLSchema" xmlns:p="http://schemas.microsoft.com/office/2006/metadata/properties" xmlns:ns1="http://schemas.microsoft.com/sharepoint/v3" xmlns:ns2="8fc5154c-79be-4b9f-bd6e-061057529bee" xmlns:ns3="d60fa456-7b4a-4406-94db-b45ea864dcc6" targetNamespace="http://schemas.microsoft.com/office/2006/metadata/properties" ma:root="true" ma:fieldsID="a2cd2b1f625b31ae1e30e910af692204" ns1:_="" ns2:_="" ns3:_="">
    <xsd:import namespace="http://schemas.microsoft.com/sharepoint/v3"/>
    <xsd:import namespace="8fc5154c-79be-4b9f-bd6e-061057529bee"/>
    <xsd:import namespace="d60fa456-7b4a-4406-94db-b45ea864dc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5154c-79be-4b9f-bd6e-061057529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3c1ae6-fb4c-46f0-9f45-decf50a530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fa456-7b4a-4406-94db-b45ea864d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ca7012-7c7d-42b6-9699-2fcea44af224}" ma:internalName="TaxCatchAll" ma:showField="CatchAllData" ma:web="d60fa456-7b4a-4406-94db-b45ea864dc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c5154c-79be-4b9f-bd6e-061057529bee">
      <Terms xmlns="http://schemas.microsoft.com/office/infopath/2007/PartnerControls"/>
    </lcf76f155ced4ddcb4097134ff3c332f>
    <TaxCatchAll xmlns="d60fa456-7b4a-4406-94db-b45ea864dcc6" xsi:nil="true"/>
    <SharedWithUsers xmlns="d60fa456-7b4a-4406-94db-b45ea864dcc6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PAW xmlns="http://www.net-centric.com/PAWPP">
  <Shape xmlns="" ID="nZrU2cwVZHagGwUA17xCa+YcWDA=" isBookmarkSet="no" bookmark="yes" pdftag="H1" artifact="_x0030_" Order="_x0031_"/>
  <Shape xmlns="" ID="DXfHxYbAVZGl3dafJ08UpckaF+M=" pdftag="P" isBookmarkSet="no" bookmark="no" Order="_x0032_"/>
  <Shape xmlns="" ID="hE3vVPWuxBF9v2XLQRIOHVrSNGE=" pdftag="Figure" formula="no" inline="no" isBookmarkSet="no" bookmark="no" Lang="" Order="_x0034_" artifact="_x0030_" validate="no"/>
  <Shape xmlns="" ID="GH9xz5fQWG6qELLHCW0e8HOIiAY=" pdftag="Figure" formula="no" inline="no" isBookmarkSet="no" bookmark="no" Lang="" Order="_x0037_" artifact="_x0030_" validate="no"/>
  <Shape xmlns="" ID="gXh7dKoJBXDe1lAYJ0lKdX0Piis=" pdftag="Figure" formula="no" inline="no" isBookmarkSet="no" bookmark="no" Lang="" Order="_x0036_" artifact="_x0030_" validate="no"/>
  <Shape xmlns="" ID="Us7bjNGOywDvosJzbXOgsGt6Sr8=" pdftag="Figure" formula="no" inline="no" isBookmarkSet="no" bookmark="no" Lang="" Order="_x0035_" artifact="_x0030_" validate="no"/>
  <Shape xmlns="" ID="dZarPmk89pYOHmRhkS5zbtX/3RY=" formula="no" inline="no" pdftag="Figure" isBookmarkSet="no" bookmark="no" Lang="" Order="_x0033_" artifact="_x0030_" validate="no"/>
  <Shape xmlns="" ID="SEzDcd4GrdhZ74X8VQ+QD6p7ZOI=" isBookmarkSet="no" bookmark="yes" pdftag="H1" artifact="_x0030_" Order="_x0031_"/>
  <Shape xmlns="" ID="foL9TJwppYKfVgQb4x8aAQuvHoU=" pdftag="P" isBookmarkSet="no" bookmark="no" Order="_x0032_"/>
  <Shape xmlns="" ID="PsdAQwyjcsHuJUJH7eHwZLzEmrw=" formula="no" inline="no" pdftag="Figure" isBookmarkSet="no" bookmark="no" Lang="" Order="_x0037_" artifact="_x0030_" validate="no"/>
  <Shape xmlns="" ID="Le9JgIGsvU35aXFnkXhezTCu7+I=" pdftag="Figure" formula="no" inline="no" isBookmarkSet="no" bookmark="no" Lang="" Order="_x0036_" artifact="_x0030_" validate="no"/>
  <Shape xmlns="" ID="vudfsPKWtIC5F1nAQ+ZenIvwuKU=" pdftag="Figure" formula="no" inline="no" isBookmarkSet="no" bookmark="no" Lang="" Order="_x0035_" artifact="_x0030_" validate="no"/>
  <Shape xmlns="" ID="LsbW/FvUF++k7JyYP1VI9GZuGw8=" formula="no" pdftag="Figure" inline="no" isBookmarkSet="no" bookmark="no" Lang="" Order="_x0034_" artifact="_x0030_" validate="no"/>
  <Shape xmlns="" ID="1zXPrALoHLgpCBGG7d5Ly/s2tZg=" formula="no" inline="no" pdftag="Figure" isBookmarkSet="no" bookmark="no" Lang="" Order="_x0033_" artifact="_x0030_" validate="no"/>
  <Shape xmlns="" ID="hfixEmQqUKYVOltthO7IuHU5eQo=" isBookmarkSet="no" bookmark="yes" pdftag="H1" artifact="_x0030_" Order="_x0031_"/>
  <Shape xmlns="" ID="nARWy3tBueoe+CaQlGz6WXuUR3c=" pdftag="P" isBookmarkSet="no" bookmark="no" Order="_x0032_"/>
  <Shape xmlns="" ID="cLCozrB+6zc4nidxJIZCe1Jwzsc=" pdftag="Figure" formula="no" inline="no" isBookmarkSet="no" bookmark="no" Lang="" Order="_x0037_" artifact="_x0030_" validate="no"/>
  <Shape xmlns="" ID="ZLIxdeJN3kVcPO3pS0vTJ920f58=" pdftag="Figure" formula="no" inline="no" isBookmarkSet="no" bookmark="no" Lang="" Order="_x0036_" artifact="_x0030_" validate="no"/>
  <Shape xmlns="" ID="TYdHSt9Y1HbgryoDhZPfgB4SJPg=" pdftag="Figure" formula="no" inline="no" isBookmarkSet="no" bookmark="no" Lang="" Order="_x0035_" artifact="_x0030_" validate="no"/>
  <Shape xmlns="" ID="5Vdjx1o4OpvZiE+mSnGShT6LxQA=" pdftag="Figure" formula="no" inline="no" isBookmarkSet="no" bookmark="no" Lang="" Order="_x0034_" artifact="_x0030_" validate="no"/>
  <Shape xmlns="" ID="yGHTIZ0g35qHvIPY6MYH+VLye34=" formula="no" pdftag="Figure" inline="no" isBookmarkSet="no" bookmark="no" Lang="" Order="_x0033_" artifact="_x0030_" validate="no"/>
  <Shape xmlns="" ID="IyTugsRlWXoxQL+ZQBcRFr6DQnI=" isBookmarkSet="no" bookmark="yes" pdftag="H1" artifact="_x0030_" Order="_x0031_"/>
  <Shape xmlns="" ID="4jfefa1whqGIr56ONc2e1bP+bKM=" pdftag="P" isBookmarkSet="no" bookmark="no" Order="_x0032_"/>
  <Shape xmlns="" ID="qWl3BZvFP5H63v4I8e9DTsiKv34=" pdftag="Figure" formula="no" inline="no" isBookmarkSet="no" bookmark="no" Lang="" Order="_x0037_" artifact="_x0030_" validate="no"/>
  <Shape xmlns="" ID="IoRjpWry9VoDLaWB6ME6obVyKT0=" pdftag="Figure" formula="no" inline="no" isBookmarkSet="no" bookmark="no" Lang="" Order="_x0036_" artifact="_x0030_" validate="no"/>
  <Shape xmlns="" ID="T3VTzu8M8brKcNqKt/4Kqu+EC5k=" pdftag="Figure" formula="no" inline="no" isBookmarkSet="no" bookmark="no" Lang="" Order="_x0035_" artifact="_x0030_" validate="no"/>
  <Shape xmlns="" ID="0CEfKA5oI0/1zuau614cs1Cn9aA=" pdftag="Figure" formula="no" inline="no" isBookmarkSet="no" bookmark="no" Lang="" Order="_x0034_" artifact="_x0030_" validate="no"/>
  <Shape xmlns="" ID="9oLWwWrTzUqhnvIvSp+lOaar8aU=" formula="no" pdftag="Figure" inline="no" isBookmarkSet="no" bookmark="no" Lang="" Order="_x0033_" artifact="_x0030_" validate="no"/>
  <Shape xmlns="" ID="xvyIHeyPsZmH6e9emOxD8tKjhuk=" isBookmarkSet="no" bookmark="yes" pdftag="H1" artifact="_x0030_" Order="_x0031_"/>
  <Shape xmlns="" ID="jzGS1KJRiAIFsqNRN/utUMamfZk=" isBookmarkSet="no" bookmark="yes" pdftag="H2" artifact="_x0030_" Order="_x0032_"/>
  <Shape xmlns="" ID="D90D/Q+e/LdV/Omq0ZGe7xWfPt0=" pdftag="H1" isBookmarkSet="no" bookmark="yes" Order="_x0031_"/>
  <Shape xmlns="" ID="XCTM6/e8G5BzlVbcc8oW1SZ6XE4=" pdftag="H2" isBookmarkSet="no" bookmark="yes" Order="_x0032_"/>
  <Shape xmlns="" ID="IAabpPYumAkFHKgj0Fanttotl00=" isBookmarkSet="no" bookmark="yes" pdftag="H1" artifact="_x0030_" Order="_x0032_"/>
  <Shape xmlns="" ID="Cel7D8fBsp8fO1KIYpWMYmj+FJw=" pdftag="P" isBookmarkSet="no" bookmark="no" Order="_x0033_"/>
  <Shape xmlns="" ID="B3SeMd3eDridLXwOlhOccSCEfJE=" formula="no" pdftag="Figure" inline="no" isBookmarkSet="no" bookmark="no" Lang="" Order="_x0031_" artifact="_x0030_" validate="no"/>
  <Shape xmlns="" ID="OOdmErelmkkjolye2xbA3heiLVo=" isBookmarkSet="no" bookmark="yes" pdftag="H1" artifact="_x0030_" Order="_x0031_"/>
  <Shape xmlns="" ID="A9uR3ca/3p8MOQM6wFgH7y2bCAk=" pdftag="P" isBookmarkSet="no" bookmark="no" Order="_x0032_"/>
  <Shape xmlns="" ID="YZwKtX86wt7wh27M2xT1yuQqltI=" isBookmarkSet="no" bookmark="yes" pdftag="H1" artifact="_x0030_" Order="_x0031_"/>
  <Shape xmlns="" ID="aTgvax9ZUBVb5wvq+5X9DSXW4zw=" pdftag="P" isBookmarkSet="no" bookmark="no" Order="_x0032_"/>
  <Shape xmlns="" ID="ocoxC4EVjRXXIAOs7GezRusNvPw=" isBookmarkSet="no" bookmark="yes" pdftag="H1" artifact="_x0030_" Order="_x0031_"/>
  <Shape xmlns="" ID="0N7pqT+AhZMRvUm1ujWEvX2Txvg=" pdftag="P" isBookmarkSet="no" bookmark="no" Order="_x0032_"/>
  <Shape xmlns="" ID="bKuBG3NtupoVIsy+qwQ9/j027Lw=" isBookmarkSet="no" bookmark="yes" pdftag="H1" artifact="_x0030_" Order="_x0031_"/>
  <Shape xmlns="" ID="p0lkWtBfaxX0czuRIIqd8wtAuhU=" pdftag="P" isBookmarkSet="no" bookmark="no" Order="_x0032_"/>
  <Shape xmlns="" ID="6jH+JLLqLMVtAJJD0nA/l3zr2+o=" isBookmarkSet="no" bookmark="yes" pdftag="H1" artifact="_x0030_" Order="_x0031_"/>
  <Shape xmlns="" ID="Hrp0+24Mc4CdVkAZ6EFNvjO1Boc=" pdftag="P" isBookmarkSet="no" bookmark="no" Order="_x0032_"/>
  <Shape xmlns="" ID="NYxCCWQR3NulB4+4dVNks0cZvS0=" isBookmarkSet="no" pdftag="H1" artifact="_x0030_" bookmark="yes" Order="_x0031_"/>
  <Shape xmlns="" ID="Bps+/Gogy4UNBTMTK6hL8mtdgXw=" pdftag="P" isBookmarkSet="no" bookmark="no" Order="_x0032_"/>
  <Shape xmlns="" ID="g5RBCItB2675YlHaRW8KpQ5dJSQ=" isBookmarkSet="no" bookmark="yes" pdftag="H1" artifact="_x0030_" Order="_x0031_"/>
  <Shape xmlns="" ID="PWgXEqQ4D6DYde6m7hvqSa1ee5c=" pdftag="P" isBookmarkSet="no" bookmark="no" Order="_x0032_"/>
  <Shape xmlns="" ID="2TlcdMIC+y4L7VtB1GxM4Up0nCI=" isBookmarkSet="no" bookmark="yes" pdftag="H1" artifact="_x0030_" Order="_x0031_"/>
  <Shape xmlns="" ID="msRbA3andyUnH1J6bQcIs43YJAY=" pdftag="P" isBookmarkSet="no" bookmark="no" Order="_x0032_"/>
  <Shape xmlns="" ID="ocR8Tk7aq+fpW9AcUQEb3xqEnCQ=" isBookmarkSet="no" bookmark="yes" pdftag="H1" artifact="_x0030_" Order="_x0031_"/>
  <Shape xmlns="" ID="Y1k4UUcRqRcnmlJ9EYNCojfHnMM=" pdftag="P" isBookmarkSet="no" bookmark="no" Order="_x0032_"/>
  <Shape xmlns="" ID="+a52yz/jrNyQZZ7Yb+TpRsIQylg=" isBookmarkSet="no" bookmark="yes" pdftag="H1" artifact="_x0030_" Order="_x0031_"/>
  <Shape xmlns="" ID="2mOH+6dLcOules/c3kcc7OTI+QQ=" pdftag="P" isBookmarkSet="no" bookmark="no" Order="_x0032_"/>
  <Shape xmlns="" ID="nQcpZ3VAXnFFxjT4vmhEZjGIxco=" isBookmarkSet="no" bookmark="yes" pdftag="H1" artifact="_x0030_" Order="_x0031_"/>
  <Shape xmlns="" ID="b5TyXHBKeW2lZ/48j4QbExfB4xM=" formula="no" pdftag="Figure" inline="no" isBookmarkSet="no" bookmark="no" Lang="" Order="_x0032_" artifact="_x0030_" validate="no"/>
  <Shape xmlns="" ID="cVPVUd+LkTBqm+mMfsnSF/pFzjE=" isBookmarkSet="no" bookmark="yes" pdftag="H1" artifact="_x0030_" Order="_x0031_"/>
  <Shape xmlns="" ID="TL+OrqOSxT97b8cDcQjOWrFsRnM=" pdftag="P" isBookmarkSet="no" bookmark="no" Order="_x0032_"/>
  <Shape xmlns="" ID="Qq9+w1WeDNUV7CbYn/ucJUrB08M=" isBookmarkSet="no" bookmark="yes" pdftag="H1" artifact="_x0030_" Order="_x0031_"/>
  <Shape xmlns="" ID="qaA2DIyZVy2ESEei9l2kFjlY4y4=" pdftag="P" isBookmarkSet="no" bookmark="no" Order="_x0032_"/>
  <Shape xmlns="" ID="6sMSByP9Zbh35iaidRicJ0EcyYY=" isBookmarkSet="no" bookmark="yes" pdftag="H1" artifact="_x0030_" Order="_x0031_"/>
  <Shape xmlns="" ID="dQ+LmBCp+cF6nVkblKe/tuTXeOc=" pdftag="P" isBookmarkSet="no" bookmark="no" Order="_x0032_"/>
  <Shape xmlns="" ID="UUk5lEW4uthmCOL1eSUinGpWpy8=" isBookmarkSet="no" bookmark="yes" pdftag="H1" artifact="_x0030_" Order="_x0031_"/>
  <Shape xmlns="" ID="WUy1YHnnGXA1+eyK9bO+eVVl0YQ=" pdftag="P" isBookmarkSet="no" bookmark="no" Order="_x0032_"/>
  <Shape xmlns="" ID="ioJJZ6Y4ISlxEEw6BFggVqVeeTA=" isBookmarkSet="no" bookmark="yes" pdftag="H1" artifact="_x0030_" Order="_x0031_"/>
  <Shape xmlns="" ID="6tOxkL1NPnTCfvniejGOhgYLc9c=" pdftag="P" isBookmarkSet="no" bookmark="no" Order="_x0032_"/>
  <Shape xmlns="" ID="bKrVK1CJHLppxDXkJC34lLgnnak=" isBookmarkSet="no" bookmark="yes" pdftag="H1" artifact="_x0030_" Order="_x0031_"/>
  <Shape xmlns="" ID="b3cKmOQ2o2WHIqEcO4BJRX/XT3w=" pdftag="P" isBookmarkSet="no" bookmark="no" Order="_x0032_"/>
  <Shape xmlns="" ID="3m9mUgrBHNoLGm1/eLW34UCMY4Y=" isBookmarkSet="no" bookmark="yes" pdftag="H1" artifact="_x0030_" Order="_x0031_"/>
  <Shape xmlns="" ID="gJqxTu62zhRWegJNJ3rwKZUC+ZY=" pdftag="P" isBookmarkSet="no" bookmark="no" Order="_x0032_"/>
  <Shape xmlns="" ID="8mCxPORkc96pom2tY1wmShNiigs=" isBookmarkSet="no" bookmark="yes" pdftag="H1" artifact="_x0030_" Order="_x0031_"/>
  <Shape xmlns="" ID="g8pn9PJkyDxnYkxCLLFwD1h6FOI=" pdftag="P" isBookmarkSet="no" bookmark="no" Order="_x0032_"/>
  <SubText xmlns="" ID="B3SeMd3eDridLXwOlhOccSCEfJE=" ActualText=""/>
  <SubText xmlns="" ID="hE3vVPWuxBF9v2XLQRIOHVrSNGE=" ActualText=""/>
  <SubText xmlns="" ID="Us7bjNGOywDvosJzbXOgsGt6Sr8=" ActualText=""/>
  <SubText xmlns="" ID="gXh7dKoJBXDe1lAYJ0lKdX0Piis=" ActualText=""/>
  <SubText xmlns="" ID="GH9xz5fQWG6qELLHCW0e8HOIiAY=" ActualText=""/>
  <SubText xmlns="" ID="dZarPmk89pYOHmRhkS5zbtX/3RY=" ActualText=""/>
  <SubText xmlns="" ID="LsbW/FvUF++k7JyYP1VI9GZuGw8=" ActualText=""/>
  <SubText xmlns="" ID="vudfsPKWtIC5F1nAQ+ZenIvwuKU=" ActualText=""/>
  <SubText xmlns="" ID="Le9JgIGsvU35aXFnkXhezTCu7+I=" ActualText=""/>
  <SubText xmlns="" ID="PsdAQwyjcsHuJUJH7eHwZLzEmrw=" ActualText=""/>
  <SubText xmlns="" ID="1zXPrALoHLgpCBGG7d5Ly/s2tZg=" ActualText=""/>
  <SubText xmlns="" ID="5Vdjx1o4OpvZiE+mSnGShT6LxQA=" ActualText=""/>
  <SubText xmlns="" ID="TYdHSt9Y1HbgryoDhZPfgB4SJPg=" ActualText=""/>
  <SubText xmlns="" ID="ZLIxdeJN3kVcPO3pS0vTJ920f58=" ActualText=""/>
  <SubText xmlns="" ID="cLCozrB+6zc4nidxJIZCe1Jwzsc=" ActualText=""/>
  <SubText xmlns="" ID="yGHTIZ0g35qHvIPY6MYH+VLye34=" ActualText=""/>
  <SubText xmlns="" ID="0CEfKA5oI0/1zuau614cs1Cn9aA=" ActualText=""/>
  <SubText xmlns="" ID="T3VTzu8M8brKcNqKt/4Kqu+EC5k=" ActualText=""/>
  <SubText xmlns="" ID="IoRjpWry9VoDLaWB6ME6obVyKT0=" ActualText=""/>
  <SubText xmlns="" ID="qWl3BZvFP5H63v4I8e9DTsiKv34=" ActualText=""/>
  <SubText xmlns="" ID="9oLWwWrTzUqhnvIvSp+lOaar8aU=" ActualText=""/>
  <SubText xmlns="" ID="b5TyXHBKeW2lZ/48j4QbExfB4xM=" ActualText=""/>
  <Shape xmlns="" ID="Xd2i+34T2VFeUWRS3tQ7cK69qRc=" pdftag=""/>
  <Shape xmlns="" ID="8npxpGn2k6TuFTylyFDE9EGW60k=" pdftag="" artifact="_x0030_" Lang="" formula="no" bookmark="no" Order="_x002D_1"/>
  <SubText xmlns="" ID="8npxpGn2k6TuFTylyFDE9EGW60k=" ActualText=""/>
  <Shape xmlns="" ID="3fzyRJ4JpEpIYZ3eu78c0JEWQvw=" pdftag="" artifact="_x0031_" formula="no" Lang="" Order="_x002D_1"/>
</PAW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211F1F-F56A-4007-8E37-4AB6D2048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c5154c-79be-4b9f-bd6e-061057529bee"/>
    <ds:schemaRef ds:uri="d60fa456-7b4a-4406-94db-b45ea864d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A066EF-7BD2-4029-967C-001A6B333CF1}">
  <ds:schemaRefs>
    <ds:schemaRef ds:uri="8fc5154c-79be-4b9f-bd6e-061057529bee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d60fa456-7b4a-4406-94db-b45ea864dcc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49804CE-CB1D-4019-BFCA-DCAA4D1532E1}">
  <ds:schemaRefs>
    <ds:schemaRef ds:uri="http://www.net-centric.com/PAWPP"/>
    <ds:schemaRef ds:uri=""/>
  </ds:schemaRefs>
</ds:datastoreItem>
</file>

<file path=customXml/itemProps4.xml><?xml version="1.0" encoding="utf-8"?>
<ds:datastoreItem xmlns:ds="http://schemas.openxmlformats.org/officeDocument/2006/customXml" ds:itemID="{4A654F9D-4132-494F-A11F-BFEB3B9BCA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9904</TotalTime>
  <Words>874</Words>
  <Application>Microsoft Office PowerPoint</Application>
  <PresentationFormat>Widescreen</PresentationFormat>
  <Paragraphs>192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Myriad Pro</vt:lpstr>
      <vt:lpstr>Myriad Pro Light</vt:lpstr>
      <vt:lpstr>Toastmasters Theme Light Mode</vt:lpstr>
      <vt:lpstr>Toastmasters Theme Dark Mode</vt:lpstr>
      <vt:lpstr>Division and Area Director Training</vt:lpstr>
      <vt:lpstr>Instruction Slide Only</vt:lpstr>
      <vt:lpstr>Session Agenda</vt:lpstr>
      <vt:lpstr>Session Objectives</vt:lpstr>
      <vt:lpstr>Toastmasters Mission</vt:lpstr>
      <vt:lpstr>District Mission</vt:lpstr>
      <vt:lpstr>New Clubs</vt:lpstr>
      <vt:lpstr>Club Builders</vt:lpstr>
      <vt:lpstr>Club Builders Responsibilities Game</vt:lpstr>
      <vt:lpstr>Club Builders Responsibilities Game</vt:lpstr>
      <vt:lpstr>Club Builders Responsibilities Game</vt:lpstr>
      <vt:lpstr>Club Builders Responsibilities Game</vt:lpstr>
      <vt:lpstr>District Director</vt:lpstr>
      <vt:lpstr>Club Growth Director</vt:lpstr>
      <vt:lpstr>Club Sponsors</vt:lpstr>
      <vt:lpstr>Club Mentors</vt:lpstr>
      <vt:lpstr>Club-building Team Support</vt:lpstr>
      <vt:lpstr>Club-building Cycle</vt:lpstr>
      <vt:lpstr>Identify Leads and Prospects</vt:lpstr>
      <vt:lpstr>Contact and Qualify</vt:lpstr>
      <vt:lpstr>Present</vt:lpstr>
      <vt:lpstr>Address Questions and Concerns</vt:lpstr>
      <vt:lpstr>Charter</vt:lpstr>
      <vt:lpstr>Follow Up</vt:lpstr>
      <vt:lpstr>Review</vt:lpstr>
      <vt:lpstr>Conclusion: 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 and Support New Clubs</dc:title>
  <dc:subject>Division and Area Director Training</dc:subject>
  <dc:creator>Toastmasters International</dc:creator>
  <cp:keywords>Division Director, Area Director, Training, Establish Clubs, Support New Clubs</cp:keywords>
  <cp:lastModifiedBy>Andrew Kubik</cp:lastModifiedBy>
  <cp:revision>19</cp:revision>
  <dcterms:created xsi:type="dcterms:W3CDTF">2026-04-23T15:26:13Z</dcterms:created>
  <dcterms:modified xsi:type="dcterms:W3CDTF">2026-05-12T20:01:35Z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0x0101003253632BA310BB4783B45FEFED15F8DC</vt:lpwstr>
  </property>
  <property fmtid="{D5CDD505-2E9C-101B-9397-08002B2CF9AE}" pid="3" name="Order">
    <vt:r8>9975500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