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1" r:id="rId6"/>
  </p:sldMasterIdLst>
  <p:notesMasterIdLst>
    <p:notesMasterId r:id="rId26"/>
  </p:notesMasterIdLst>
  <p:sldIdLst>
    <p:sldId id="256" r:id="rId7"/>
    <p:sldId id="266" r:id="rId8"/>
    <p:sldId id="286" r:id="rId9"/>
    <p:sldId id="267" r:id="rId10"/>
    <p:sldId id="287" r:id="rId11"/>
    <p:sldId id="289" r:id="rId12"/>
    <p:sldId id="290" r:id="rId13"/>
    <p:sldId id="291" r:id="rId14"/>
    <p:sldId id="314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01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879"/>
    <a:srgbClr val="497593"/>
    <a:srgbClr val="7B98B2"/>
    <a:srgbClr val="B3C3D3"/>
    <a:srgbClr val="004165"/>
    <a:srgbClr val="772432"/>
    <a:srgbClr val="FEEE9F"/>
    <a:srgbClr val="E5E5E5"/>
    <a:srgbClr val="F5F5F5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/>
    <p:restoredTop sz="94271"/>
  </p:normalViewPr>
  <p:slideViewPr>
    <p:cSldViewPr snapToGrid="0" snapToObjects="1">
      <p:cViewPr varScale="1">
        <p:scale>
          <a:sx n="166" d="100"/>
          <a:sy n="166" d="100"/>
        </p:scale>
        <p:origin x="1168" y="184"/>
      </p:cViewPr>
      <p:guideLst/>
    </p:cSldViewPr>
  </p:slideViewPr>
  <p:outlineViewPr>
    <p:cViewPr>
      <p:scale>
        <a:sx n="75" d="100"/>
        <a:sy n="75" d="100"/>
      </p:scale>
      <p:origin x="0" y="-67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CEEB-96A6-BE4B-AD4A-D8B0035CB14C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7FC4-CAF1-6741-875A-C83F3721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1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0041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oastmasters International">
            <a:extLst>
              <a:ext uri="{FF2B5EF4-FFF2-40B4-BE49-F238E27FC236}">
                <a16:creationId xmlns:a16="http://schemas.microsoft.com/office/drawing/2014/main" id="{81373B61-26E6-9E41-B3D7-2240926DC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4715" y="1830810"/>
            <a:ext cx="2782570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942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7578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164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852E0A00-B946-634D-9F60-5900F6809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1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0FB4EF4-997C-8046-914F-6E0CB5DC5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9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489E208B-BC0A-9749-9CAE-3D838D9DE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0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ct val="110000"/>
              </a:lnSpc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 userDrawn="1"/>
        </p:nvGrpSpPr>
        <p:grpSpPr>
          <a:xfrm>
            <a:off x="6971959" y="785112"/>
            <a:ext cx="4340506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rgbClr val="B3C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rgbClr val="7B9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rgbClr val="497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rgbClr val="0B5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26A98E-0B3B-D649-B831-8ECA3D5D07AC}"/>
              </a:ext>
            </a:extLst>
          </p:cNvPr>
          <p:cNvGrpSpPr/>
          <p:nvPr userDrawn="1"/>
        </p:nvGrpSpPr>
        <p:grpSpPr>
          <a:xfrm>
            <a:off x="6971959" y="1900356"/>
            <a:ext cx="4340506" cy="868101"/>
            <a:chOff x="6794478" y="3327719"/>
            <a:chExt cx="4340506" cy="868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66CF8A-D4B7-0640-8565-D3974191389E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DB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0E2D77-3B55-5242-B380-4175817554C0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C08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D00BB-9D42-6243-9736-8E9F8874AA73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A66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EEF79-D422-7B44-8963-650D1FCB8CAE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8D3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57089A6-0701-4840-8598-9AAA5958F3F3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772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E711AD8-A200-934D-BA4B-F4C6307321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D72198E-3F55-524E-9B45-1E7C4E5714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D4572998-3193-9748-BC2F-A847C2A2FD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D2B0AB2-F8FE-344E-B643-8D6D9718EF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3C15460-6F14-C946-A23F-08B4721FF7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 userDrawn="1"/>
        </p:nvSpPr>
        <p:spPr>
          <a:xfrm>
            <a:off x="6971959" y="3097411"/>
            <a:ext cx="4340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sp>
        <p:nvSpPr>
          <p:cNvPr id="36" name="Slide Number Placeholder 14">
            <a:extLst>
              <a:ext uri="{FF2B5EF4-FFF2-40B4-BE49-F238E27FC236}">
                <a16:creationId xmlns:a16="http://schemas.microsoft.com/office/drawing/2014/main" id="{D2C14E01-4C90-EF4B-979D-86C4EB40D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6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007AC1-DD37-6E42-98C3-86C02FBCC8E2}"/>
              </a:ext>
            </a:extLst>
          </p:cNvPr>
          <p:cNvSpPr/>
          <p:nvPr userDrawn="1"/>
        </p:nvSpPr>
        <p:spPr>
          <a:xfrm rot="10800000">
            <a:off x="-6283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rgbClr val="FEEE9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0252C4-B718-4F4E-9975-7ABBF9C57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6113" y="1830811"/>
            <a:ext cx="2775881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59916"/>
            <a:ext cx="9144000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8B39C-174F-EF45-985E-CC5DE69A33E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8A56CE-E456-3B41-B78A-04881A67DE1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619CAB-6643-C445-9D1E-B586B7DBC1C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9AF70D-6371-A340-A1FF-58A02DD84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48366F-DD1B-E444-8E3B-E95A563D0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59916"/>
            <a:ext cx="9144000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DBFCD6-6E1D-B541-A1AF-99FEDC0C7A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5532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7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676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accent6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accent6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rgbClr val="F5F5F5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accent6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6A30D6AC-E7B5-0C42-8FD4-4E98826C8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4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017C5F-3EE2-C848-A0FF-9B4B43B3F6D2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3815398" y="1066800"/>
            <a:ext cx="6509702" cy="4273994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958830-11F8-214C-8249-594F82B018E7}"/>
              </a:ext>
            </a:extLst>
          </p:cNvPr>
          <p:cNvSpPr/>
          <p:nvPr userDrawn="1"/>
        </p:nvSpPr>
        <p:spPr>
          <a:xfrm>
            <a:off x="-2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4">
            <a:extLst>
              <a:ext uri="{FF2B5EF4-FFF2-40B4-BE49-F238E27FC236}">
                <a16:creationId xmlns:a16="http://schemas.microsoft.com/office/drawing/2014/main" id="{DD7E7516-B2D4-0A47-850C-7EAA5B5E5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FE3127-0010-5D49-9D39-446C6CC1D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6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47D00C-4F35-FA44-AE6D-560B94E5574F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94052-9097-0040-96BB-ABD151D68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A72D2038-C774-8A44-AC4D-D48CC95AF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2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622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09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rgbClr val="FEEE9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149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7CE9458-0EE3-A344-A0D4-7BB7BD029951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293283-D734-4F44-B3FC-723952F7D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7FF26C3-0AD4-B845-8559-0DB441415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3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5B3A71-252E-BB41-AABA-BE0AC50B74E3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0AE098-CC4F-1345-9B63-F539B3AC2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D770BF-1C25-444D-A9EC-565FA0F00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4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2C4270-C58C-C940-B0EF-3FBEAD7572B5}"/>
              </a:ext>
            </a:extLst>
          </p:cNvPr>
          <p:cNvSpPr/>
          <p:nvPr userDrawn="1"/>
        </p:nvSpPr>
        <p:spPr>
          <a:xfrm rot="10800000"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406402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49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4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3394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 userDrawn="1"/>
        </p:nvSpPr>
        <p:spPr>
          <a:xfrm>
            <a:off x="-12192" y="6212926"/>
            <a:ext cx="12216384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0C571-507B-A14B-B259-16E2AE779A2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3815398" y="1066800"/>
            <a:ext cx="6509702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DC11E212-7825-724C-8277-76300A33F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11A01E17-D85A-D046-9C02-D8AE0D756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oastmasters International">
            <a:extLst>
              <a:ext uri="{FF2B5EF4-FFF2-40B4-BE49-F238E27FC236}">
                <a16:creationId xmlns:a16="http://schemas.microsoft.com/office/drawing/2014/main" id="{C1B32BEE-8B31-7C45-8A6B-9A022FF6895A}"/>
              </a:ext>
            </a:extLst>
          </p:cNvPr>
          <p:cNvPicPr>
            <a:picLocks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8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3" r:id="rId5"/>
    <p:sldLayoutId id="2147483654" r:id="rId6"/>
    <p:sldLayoutId id="2147483687" r:id="rId7"/>
    <p:sldLayoutId id="2147483689" r:id="rId8"/>
    <p:sldLayoutId id="2147483690" r:id="rId9"/>
    <p:sldLayoutId id="2147483661" r:id="rId10"/>
    <p:sldLayoutId id="2147483663" r:id="rId11"/>
    <p:sldLayoutId id="2147483666" r:id="rId12"/>
    <p:sldLayoutId id="2147483660" r:id="rId13"/>
    <p:sldLayoutId id="2147483664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68" userDrawn="1">
          <p15:clr>
            <a:srgbClr val="F26B43"/>
          </p15:clr>
        </p15:guide>
        <p15:guide id="8" pos="7512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0797D9-27CF-7B4D-9790-D869C58F3F42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-2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D54578-5BB9-2145-AEC0-3E09AB82C02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8" r:id="rId7"/>
    <p:sldLayoutId id="2147483692" r:id="rId8"/>
    <p:sldLayoutId id="2147483691" r:id="rId9"/>
    <p:sldLayoutId id="2147483678" r:id="rId10"/>
    <p:sldLayoutId id="2147483679" r:id="rId11"/>
    <p:sldLayoutId id="2147483681" r:id="rId12"/>
    <p:sldLayoutId id="2147483682" r:id="rId13"/>
    <p:sldLayoutId id="2147483684" r:id="rId14"/>
    <p:sldLayoutId id="2147483685" r:id="rId15"/>
    <p:sldLayoutId id="2147483686" r:id="rId16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FEEE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68">
          <p15:clr>
            <a:srgbClr val="F26B43"/>
          </p15:clr>
        </p15:guide>
        <p15:guide id="8" pos="7512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4B49-3275-304E-93C5-D45AEE032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Division and Area Director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918C5-6FAE-1E4A-B76E-5C27E234D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SESSION 2</a:t>
            </a:r>
          </a:p>
          <a:p>
            <a:r>
              <a:rPr lang="en-US" dirty="0">
                <a:latin typeface="Arial" panose="020B0604020202020204" pitchFamily="34" charset="0"/>
              </a:rPr>
              <a:t>Enhance Club Quality</a:t>
            </a:r>
          </a:p>
        </p:txBody>
      </p:sp>
    </p:spTree>
    <p:extLst>
      <p:ext uri="{BB962C8B-B14F-4D97-AF65-F5344CB8AC3E}">
        <p14:creationId xmlns:p14="http://schemas.microsoft.com/office/powerpoint/2010/main" val="274362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91FA6-9913-F387-331A-B6CAA2ADF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C9CE-DEF4-16DE-FFE4-D70E5F88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ADA7-A070-BE35-EA8F-AC40159D0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Build trust with clubs before and during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Building trust results in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Clubs giving honest information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Clubs being receptive to feedback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Clubs see Area Directors as a resource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430775C-BE20-1C38-92CA-A7FEB0C9D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5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8F4B7-6FD6-5D45-FACB-872E6FE4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60B-E23E-E260-EF41-250EB3DB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First Club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071C7-6FA8-CEC9-DB29-FBC96B8EB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Observations</a:t>
            </a:r>
          </a:p>
          <a:p>
            <a:pPr marL="803275" lvl="1" indent="-403225"/>
            <a:r>
              <a:rPr lang="en-US" dirty="0">
                <a:latin typeface="Arial" panose="020B0604020202020204" pitchFamily="34" charset="0"/>
              </a:rPr>
              <a:t>What to look for on your first club visit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What first impression does the club make?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How does the club orient new members?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What’s the atmosphere of the meetings?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How are meetings organized?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How many members does the club have?</a:t>
            </a:r>
          </a:p>
          <a:p>
            <a:pPr marL="1031875" lvl="2" indent="-231775"/>
            <a:r>
              <a:rPr lang="en-US" dirty="0">
                <a:latin typeface="Arial" panose="020B0604020202020204" pitchFamily="34" charset="0"/>
              </a:rPr>
              <a:t>How does the club recognize achievement?</a:t>
            </a:r>
          </a:p>
          <a:p>
            <a:pPr lvl="3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89069E3-1F3B-72E0-79A1-850717A1A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0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1611-6035-9CE7-ED3C-9157E9183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2CDA-AB9B-22CA-CE37-8D4393E6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First Club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A18A6-9F53-D2A9-D323-BCE23078A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Distinguished Club Goals</a:t>
            </a:r>
          </a:p>
          <a:p>
            <a:pPr marL="746125" lvl="1" indent="-346075"/>
            <a:r>
              <a:rPr lang="en-US" dirty="0">
                <a:latin typeface="Arial" panose="020B0604020202020204" pitchFamily="34" charset="0"/>
              </a:rPr>
              <a:t>How to help clubs become distinguished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Discuss club DCP progress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Review Club Success Plan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Remind club of deadlines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Ask about club successes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Ask about club goal challenges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76D7DD4-374B-70EC-2E0D-5673C043E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63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282A1-580E-E9FC-5289-C4510314B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BF3B-780F-875A-512B-1D7F989D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First Club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E561C-C1BC-8D66-414C-EEFC6BD78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Discussion</a:t>
            </a:r>
          </a:p>
          <a:p>
            <a:pPr marL="746125" lvl="1" indent="-287338"/>
            <a:r>
              <a:rPr lang="en-US" dirty="0">
                <a:latin typeface="Arial" panose="020B0604020202020204" pitchFamily="34" charset="0"/>
              </a:rPr>
              <a:t>How to become the club’s trusted resource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Ask questions about information gathered and observations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Encourage club members to ask questions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Ascertain unvoiced concerns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Offer practical solutions to challenges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Set up follow-up communications with club officers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Use the Area Director’s Club Visit Report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528348D-D46F-B057-53E4-947400035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3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76C3-4F42-D146-20DF-E071553B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FAC4-1ECB-2B36-A85C-21ECF410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After the First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34E9-0D2A-43D6-E53B-0BA54DE89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After the first visit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Submit Area Director’s Club Visit Report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Review report and discuss club with the Division Director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Contact club president to: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Share observations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Congratulate club on their successes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Identify how the District can support the club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5A41615-17B8-F6D5-CD86-6EA6E16BE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4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73AB4-7356-5F7B-6A67-D7CD5D337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F7C55-76A4-1BEF-6E4D-2578F514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Second Club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DB763-50F8-1137-8AA4-BAF6511DB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dirty="0">
                <a:latin typeface="Arial" panose="020B0604020202020204" pitchFamily="34" charset="0"/>
              </a:rPr>
              <a:t>Observations</a:t>
            </a:r>
          </a:p>
          <a:p>
            <a:pPr marL="746125" lvl="1" indent="-346075"/>
            <a:r>
              <a:rPr lang="en-US" dirty="0">
                <a:latin typeface="Arial" panose="020B0604020202020204" pitchFamily="34" charset="0"/>
              </a:rPr>
              <a:t>What to look for on the second club visit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What are the similarities or differences from first visit?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Which issues are unresolved from the first visit?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Which suggestions have been implemented?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How is the club progressing in the DCP?</a:t>
            </a:r>
          </a:p>
          <a:p>
            <a:pPr marL="974725" lvl="2"/>
            <a:r>
              <a:rPr lang="en-US" dirty="0">
                <a:latin typeface="Arial" panose="020B0604020202020204" pitchFamily="34" charset="0"/>
              </a:rPr>
              <a:t>Acknowledge accomplishments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50595D-21A5-C050-7F39-F3AD25A09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95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03C98-9AE5-2020-1966-A3721EFD3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4D5A-49DF-F5F5-3C21-727FDEE8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After the Second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6E1CF-F83E-F366-4AE3-FBCD7522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6400" indent="-406400"/>
            <a:r>
              <a:rPr lang="en-US" dirty="0">
                <a:latin typeface="Arial" panose="020B0604020202020204" pitchFamily="34" charset="0"/>
              </a:rPr>
              <a:t>After the second visit</a:t>
            </a:r>
          </a:p>
          <a:p>
            <a:pPr marL="688975" lvl="1" indent="-287338"/>
            <a:r>
              <a:rPr lang="en-US" dirty="0">
                <a:latin typeface="Arial" panose="020B0604020202020204" pitchFamily="34" charset="0"/>
              </a:rPr>
              <a:t>Submit Area Director’s Club Visit Report</a:t>
            </a:r>
          </a:p>
          <a:p>
            <a:pPr marL="688975" lvl="1" indent="-287338"/>
            <a:r>
              <a:rPr lang="en-US" dirty="0">
                <a:latin typeface="Arial" panose="020B0604020202020204" pitchFamily="34" charset="0"/>
              </a:rPr>
              <a:t>Review report and discuss club with the Division Director</a:t>
            </a:r>
          </a:p>
          <a:p>
            <a:pPr marL="688975" lvl="1" indent="-287338"/>
            <a:r>
              <a:rPr lang="en-US" dirty="0">
                <a:latin typeface="Arial" panose="020B0604020202020204" pitchFamily="34" charset="0"/>
              </a:rPr>
              <a:t>Contact club president to:</a:t>
            </a:r>
          </a:p>
          <a:p>
            <a:pPr marL="974725" lvl="2" indent="-285750"/>
            <a:r>
              <a:rPr lang="en-US" dirty="0">
                <a:latin typeface="Arial" panose="020B0604020202020204" pitchFamily="34" charset="0"/>
              </a:rPr>
              <a:t>Share observations</a:t>
            </a:r>
          </a:p>
          <a:p>
            <a:pPr marL="974725" lvl="2" indent="-285750"/>
            <a:r>
              <a:rPr lang="en-US" dirty="0">
                <a:latin typeface="Arial" panose="020B0604020202020204" pitchFamily="34" charset="0"/>
              </a:rPr>
              <a:t>Congratulate club on their success</a:t>
            </a:r>
          </a:p>
          <a:p>
            <a:pPr marL="974725" lvl="2" indent="-285750"/>
            <a:r>
              <a:rPr lang="en-US" dirty="0">
                <a:latin typeface="Arial" panose="020B0604020202020204" pitchFamily="34" charset="0"/>
              </a:rPr>
              <a:t>Identify how the District can support the club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70C0B7-6DF4-62CF-4804-95A451F56C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3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FDD08-EBF8-69B7-DC07-43DCAB77D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C2DE-5D18-9E54-7550-86B67B01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Resources</a:t>
            </a:r>
          </a:p>
        </p:txBody>
      </p:sp>
      <p:grpSp>
        <p:nvGrpSpPr>
          <p:cNvPr id="4" name="Group 3" descr="Image of District Leader Handbook, Club Leader Handbook, Serving Clubs Through Visits, Toastmasters International District Recognition Program">
            <a:extLst>
              <a:ext uri="{FF2B5EF4-FFF2-40B4-BE49-F238E27FC236}">
                <a16:creationId xmlns:a16="http://schemas.microsoft.com/office/drawing/2014/main" id="{3DE45EA0-3A56-13C4-31FB-9DCF70D0EC0A}"/>
              </a:ext>
            </a:extLst>
          </p:cNvPr>
          <p:cNvGrpSpPr/>
          <p:nvPr/>
        </p:nvGrpSpPr>
        <p:grpSpPr>
          <a:xfrm>
            <a:off x="255696" y="1763076"/>
            <a:ext cx="11677288" cy="3331847"/>
            <a:chOff x="1230928" y="1847192"/>
            <a:chExt cx="9628391" cy="27472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5508E5-605A-2DDD-C825-CAAB1DDC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2750" y="1851698"/>
              <a:ext cx="2115903" cy="27382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792D50-4DAC-BD33-F81F-70D5EC8B8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1839" y="1850204"/>
              <a:ext cx="2113554" cy="27412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772A9D-C897-AA9F-4C7B-62A018787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0928" y="1847192"/>
              <a:ext cx="2113554" cy="27472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B94FB9-2AA8-9A8E-E34D-1238CBB2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010" y="1847192"/>
              <a:ext cx="2123309" cy="2747241"/>
            </a:xfrm>
            <a:prstGeom prst="rect">
              <a:avLst/>
            </a:prstGeom>
          </p:spPr>
        </p:pic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0445A9-24CE-CCB4-3896-C785D9049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60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2B8AC-2292-9B87-42B8-878AC994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B505-4035-BFBB-1B84-55AFFD2B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D82F-C4BA-F403-C38A-EB07349AA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</a:rPr>
              <a:t>Define club quality and a positive member experience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Examine what contributes to club quality and 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a positive member experience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Prepare for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Practice building trust during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Conduct effective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Propose solutions for club challenges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0E621FD-CFB0-7A58-B627-CC19E1465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7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5BD7-5D9D-F1F6-A08C-2E1A7BE9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8313-9712-779E-E80B-A4B6DA3C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Conclusion: 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9AA4D-0CBE-643C-4C9E-A5796FDAB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Arial" panose="020B0604020202020204" pitchFamily="34" charset="0"/>
              </a:rPr>
              <a:t>Support clubs in creating a positive member experience.</a:t>
            </a:r>
          </a:p>
          <a:p>
            <a:r>
              <a:rPr lang="en-US" sz="3000" dirty="0">
                <a:latin typeface="Arial" panose="020B0604020202020204" pitchFamily="34" charset="0"/>
              </a:rPr>
              <a:t>The education program, club leadership, and membership contribute to club quality.</a:t>
            </a:r>
          </a:p>
          <a:p>
            <a:r>
              <a:rPr lang="en-US" sz="3000" dirty="0">
                <a:latin typeface="Arial" panose="020B0604020202020204" pitchFamily="34" charset="0"/>
              </a:rPr>
              <a:t>Prepare for club visits by building trust and gathering information.</a:t>
            </a:r>
          </a:p>
          <a:p>
            <a:r>
              <a:rPr lang="en-US" sz="3000" dirty="0">
                <a:latin typeface="Arial" panose="020B0604020202020204" pitchFamily="34" charset="0"/>
              </a:rPr>
              <a:t>During club visits continue building trust.</a:t>
            </a:r>
          </a:p>
          <a:p>
            <a:r>
              <a:rPr lang="en-US" sz="3000" dirty="0">
                <a:latin typeface="Arial" panose="020B0604020202020204" pitchFamily="34" charset="0"/>
              </a:rPr>
              <a:t>After club visits, </a:t>
            </a:r>
            <a:r>
              <a:rPr lang="en-US" sz="3000">
                <a:latin typeface="Arial" panose="020B0604020202020204" pitchFamily="34" charset="0"/>
              </a:rPr>
              <a:t>Area Directors </a:t>
            </a:r>
            <a:r>
              <a:rPr lang="en-US" sz="3000" dirty="0">
                <a:latin typeface="Arial" panose="020B0604020202020204" pitchFamily="34" charset="0"/>
              </a:rPr>
              <a:t>discuss how to help clubs with Division Directors.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841F027-E654-4A93-1DFE-9FA69D814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4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4F8967-F8B8-1A47-9991-D7E8724538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90800" y="1888869"/>
            <a:ext cx="7010400" cy="5595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Instruction Slide Only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6B9B2B-AE59-93B8-EFCB-393533E74DDA}"/>
              </a:ext>
            </a:extLst>
          </p:cNvPr>
          <p:cNvGrpSpPr/>
          <p:nvPr/>
        </p:nvGrpSpPr>
        <p:grpSpPr>
          <a:xfrm>
            <a:off x="1257300" y="2743116"/>
            <a:ext cx="9677400" cy="1576289"/>
            <a:chOff x="1257300" y="2743116"/>
            <a:chExt cx="9677400" cy="1576289"/>
          </a:xfrm>
        </p:grpSpPr>
        <p:sp>
          <p:nvSpPr>
            <p:cNvPr id="4" name="Text Placeholder 1">
              <a:extLst>
                <a:ext uri="{FF2B5EF4-FFF2-40B4-BE49-F238E27FC236}">
                  <a16:creationId xmlns:a16="http://schemas.microsoft.com/office/drawing/2014/main" id="{CAB189A0-7F44-9E4C-9B5B-34FD8B52055F}"/>
                </a:ext>
              </a:extLst>
            </p:cNvPr>
            <p:cNvSpPr txBox="1">
              <a:spLocks/>
            </p:cNvSpPr>
            <p:nvPr/>
          </p:nvSpPr>
          <p:spPr>
            <a:xfrm>
              <a:off x="1257300" y="2743116"/>
              <a:ext cx="9677400" cy="98696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Please Note: </a:t>
              </a:r>
            </a:p>
          </p:txBody>
        </p:sp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6D08E908-82FC-CE4C-A189-4008E0345A3B}"/>
                </a:ext>
              </a:extLst>
            </p:cNvPr>
            <p:cNvSpPr txBox="1">
              <a:spLocks/>
            </p:cNvSpPr>
            <p:nvPr/>
          </p:nvSpPr>
          <p:spPr>
            <a:xfrm>
              <a:off x="2150327" y="3759819"/>
              <a:ext cx="7891346" cy="55958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The following slides are designed to be used in brightly lit rooms.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4252B2-5BD3-C63E-A503-AC62420955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B39C7-8256-A1AF-8DFF-906AC26DD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709-891C-BB1E-204B-9421EB1F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8631-6EE9-DB4B-02BE-04EA549B7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Quality clubs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Prepare to know the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Club visits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Resources</a:t>
            </a:r>
          </a:p>
        </p:txBody>
      </p:sp>
      <p:pic>
        <p:nvPicPr>
          <p:cNvPr id="6" name="Picture Placeholder 5" descr="A woman speaking in front of a group of people in a room">
            <a:extLst>
              <a:ext uri="{FF2B5EF4-FFF2-40B4-BE49-F238E27FC236}">
                <a16:creationId xmlns:a16="http://schemas.microsoft.com/office/drawing/2014/main" id="{FE957148-2ABA-67B0-CD66-67EA430147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9048" cy="6217920"/>
          </a:xfr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2B6A1B-0177-0CEE-43F7-7A78B79AF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4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2D1A-A479-C34D-A028-AA1DADE9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2E31-712D-594A-87EB-E35C7279A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</a:rPr>
              <a:t>Define club quality and a positive member experience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Examine what contributes to club quality and a positive member experience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Prepare for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Practice building trust during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Conduct effective club visits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Propose solutions for club challenges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3477527-0DB3-7AE6-B14C-45DA25DF9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7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272B-1BE3-897C-A03F-C46D66F7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at a podium with people around it&#10;">
            <a:extLst>
              <a:ext uri="{FF2B5EF4-FFF2-40B4-BE49-F238E27FC236}">
                <a16:creationId xmlns:a16="http://schemas.microsoft.com/office/drawing/2014/main" id="{A53E092E-4788-9B8B-940C-4E2137D6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262" b="23719"/>
          <a:stretch>
            <a:fillRect/>
          </a:stretch>
        </p:blipFill>
        <p:spPr>
          <a:xfrm>
            <a:off x="0" y="1"/>
            <a:ext cx="12205368" cy="6228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89936-843F-B8BB-3B5B-C1D24B93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Club Quality</a:t>
            </a:r>
          </a:p>
        </p:txBody>
      </p:sp>
      <p:cxnSp>
        <p:nvCxnSpPr>
          <p:cNvPr id="5" name="Straight Connector 4" descr="photo of people at Toastmasters meeting">
            <a:extLst>
              <a:ext uri="{FF2B5EF4-FFF2-40B4-BE49-F238E27FC236}">
                <a16:creationId xmlns:a16="http://schemas.microsoft.com/office/drawing/2014/main" id="{BDA35B2E-8C29-A082-3DE1-47E0E7E89E66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F1F9A-78E5-25D2-A300-D3F22F8F0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9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CDEB1-AF57-D511-5C0A-3DDD8882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AB6E3-E29E-56A6-046F-D2B65183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Member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27D6C-2F27-DE98-B8C2-EF90B7C6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</a:rPr>
              <a:t>Quality club environments lead to membership retention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Great meetings make clubs successful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Quality club meetings are well planned, well attended, organized, and fun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Members improve their communication and leadership skills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Quality clubs give members an opportunity to learn and grow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CCA588D-3AAD-883A-0560-6EEE4572C2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7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BF8A8-5937-382C-3A95-1741010B6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A8BC-2EE0-617B-7E4F-9E084DFD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Membership, Education, and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E0561-3841-9554-0D18-66B73560D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</a:rPr>
              <a:t>Membership</a:t>
            </a:r>
          </a:p>
          <a:p>
            <a:pPr marL="688975" lvl="1" indent="-288925"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</a:rPr>
              <a:t>How do clubs attract and retain members?</a:t>
            </a:r>
          </a:p>
          <a:p>
            <a:pPr marL="403225" indent="-403225"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</a:rPr>
              <a:t>The Toastmasters education program</a:t>
            </a:r>
          </a:p>
          <a:p>
            <a:pPr marL="688975" lvl="1" indent="-288925"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</a:rPr>
              <a:t>How can the club help its members meet their personal and professional education goals?</a:t>
            </a:r>
          </a:p>
          <a:p>
            <a:pPr marL="403225" indent="-403225">
              <a:spcBef>
                <a:spcPts val="900"/>
              </a:spcBef>
              <a:tabLst>
                <a:tab pos="858838" algn="l"/>
              </a:tabLst>
            </a:pPr>
            <a:r>
              <a:rPr lang="en-US" dirty="0">
                <a:latin typeface="Arial" panose="020B0604020202020204" pitchFamily="34" charset="0"/>
              </a:rPr>
              <a:t>Club leadership</a:t>
            </a:r>
          </a:p>
          <a:p>
            <a:pPr marL="688975" lvl="1" indent="-288925">
              <a:spcBef>
                <a:spcPts val="900"/>
              </a:spcBef>
              <a:tabLst>
                <a:tab pos="858838" algn="l"/>
              </a:tabLst>
            </a:pPr>
            <a:r>
              <a:rPr lang="en-US" dirty="0">
                <a:latin typeface="Arial" panose="020B0604020202020204" pitchFamily="34" charset="0"/>
              </a:rPr>
              <a:t>How do club officers affect club quality and the member experience?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622CF67-2476-43E0-530D-18BF17E45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3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3375-426A-AFE6-FA3E-F9AE3559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A451-687E-A753-DB00-850C1ACD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Gather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008DE-9F84-EF82-4F13-70347723C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/>
            <a:r>
              <a:rPr lang="en-US" dirty="0">
                <a:latin typeface="Arial" panose="020B0604020202020204" pitchFamily="34" charset="0"/>
              </a:rPr>
              <a:t>How can Area Directors gather information about a club before calling, emailing or visiting?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D9F1F71-C470-D16A-C6E7-19ABCD402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0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70769-D422-84AC-A27A-64267C734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5D0D-23C2-F2B0-C4FD-73AD9C10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Club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7C86-E87F-9179-D87F-24D7E3B65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indent="-403225"/>
            <a:r>
              <a:rPr lang="en-US" sz="2400" dirty="0">
                <a:latin typeface="Arial" panose="020B0604020202020204" pitchFamily="34" charset="0"/>
              </a:rPr>
              <a:t>Foster club quality by visiting clubs</a:t>
            </a:r>
          </a:p>
          <a:p>
            <a:pPr marL="403225" indent="-403225"/>
            <a:r>
              <a:rPr lang="en-US" sz="2400" dirty="0">
                <a:latin typeface="Arial" panose="020B0604020202020204" pitchFamily="34" charset="0"/>
              </a:rPr>
              <a:t>Answer questions and offer club support</a:t>
            </a:r>
          </a:p>
          <a:p>
            <a:pPr marL="403225" indent="-403225"/>
            <a:r>
              <a:rPr lang="en-US" sz="2400" dirty="0">
                <a:latin typeface="Arial" panose="020B0604020202020204" pitchFamily="34" charset="0"/>
              </a:rPr>
              <a:t>Area Director’s Club Visit Report is a tool to help Area Directors during club visits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C0605C9-2BF4-AE02-64F7-7F49B9A79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62983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Light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Request_Item 206CP_S2-ppt LIGHT_2026" id="{5A929D59-881F-458D-977B-FBE29463F82B}" vid="{A7D684A2-4FF7-4448-8249-5024220BF5BB}"/>
    </a:ext>
  </a:extLst>
</a:theme>
</file>

<file path=ppt/theme/theme2.xml><?xml version="1.0" encoding="utf-8"?>
<a:theme xmlns:a="http://schemas.openxmlformats.org/drawingml/2006/main" name="Toastmasters Theme Dark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Request_Item 206CP_S2-ppt LIGHT_2026" id="{5A929D59-881F-458D-977B-FBE29463F82B}" vid="{5C93CF95-3ADA-4562-9A88-4931652AE7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3632BA310BB4783B45FEFED15F8DC" ma:contentTypeVersion="21" ma:contentTypeDescription="Create a new document." ma:contentTypeScope="" ma:versionID="e8267ede044601fa11b1e0125b97987e">
  <xsd:schema xmlns:xsd="http://www.w3.org/2001/XMLSchema" xmlns:xs="http://www.w3.org/2001/XMLSchema" xmlns:p="http://schemas.microsoft.com/office/2006/metadata/properties" xmlns:ns1="http://schemas.microsoft.com/sharepoint/v3" xmlns:ns2="8fc5154c-79be-4b9f-bd6e-061057529bee" xmlns:ns3="d60fa456-7b4a-4406-94db-b45ea864dcc6" targetNamespace="http://schemas.microsoft.com/office/2006/metadata/properties" ma:root="true" ma:fieldsID="a2cd2b1f625b31ae1e30e910af692204" ns1:_="" ns2:_="" ns3:_="">
    <xsd:import namespace="http://schemas.microsoft.com/sharepoint/v3"/>
    <xsd:import namespace="8fc5154c-79be-4b9f-bd6e-061057529bee"/>
    <xsd:import namespace="d60fa456-7b4a-4406-94db-b45ea864dc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5154c-79be-4b9f-bd6e-061057529b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3c1ae6-fb4c-46f0-9f45-decf50a530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fa456-7b4a-4406-94db-b45ea864dcc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ca7012-7c7d-42b6-9699-2fcea44af224}" ma:internalName="TaxCatchAll" ma:showField="CatchAllData" ma:web="d60fa456-7b4a-4406-94db-b45ea864dc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5154c-79be-4b9f-bd6e-061057529bee">
      <Terms xmlns="http://schemas.microsoft.com/office/infopath/2007/PartnerControls"/>
    </lcf76f155ced4ddcb4097134ff3c332f>
    <TaxCatchAll xmlns="d60fa456-7b4a-4406-94db-b45ea864dcc6" xsi:nil="true"/>
    <SharedWithUsers xmlns="d60fa456-7b4a-4406-94db-b45ea864dcc6">
      <UserInfo>
        <DisplayName/>
        <AccountId xsi:nil="true"/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PAW xmlns="http://www.net-centric.com/PAWPP">
  <Shape xmlns="" ID="xvyIHeyPsZmH6e9emOxD8tKjhuk=" pdftag="H2" isBookmarkSet="no" bookmark="yes" Order="_x0031_"/>
  <Shape xmlns="" ID="jzGS1KJRiAIFsqNRN/utUMamfZk=" pdftag="H3" isBookmarkSet="no" bookmark="yes" Order="_x0032_"/>
  <Shape xmlns="" ID="D90D/Q+e/LdV/Omq0ZGe7xWfPt0=" pdftag="H1" isBookmarkSet="no" bookmark="yes" Order="_x0031_"/>
  <Shape xmlns="" ID="6oktsLGafL/62M7W/Jma+uWqDSc=" pdftag="" Order="_x0032_"/>
  <Shape xmlns="" ID="0O+jm2jBq5RkNqvWHa9KQgr7Bro=" pdftag="" Order="_x0033_"/>
  <Shape xmlns="" ID="IAabpPYumAkFHKgj0Fanttotl00=" pdftag="H2" isBookmarkSet="no" bookmark="yes" Order="_x0032_"/>
  <Shape xmlns="" ID="Cel7D8fBsp8fO1KIYpWMYmj+FJw=" pdftag="P" isBookmarkSet="no" bookmark="no" Order="_x0033_"/>
  <Shape xmlns="" ID="B3SeMd3eDridLXwOlhOccSCEfJE=" formula="no" artifact="_x0030_" pdftag="Figure" inline="no" isBookmarkSet="no" bookmark="no" Order="_x0031_" validate="no" Lang=""/>
  <Shape xmlns="" ID="OOdmErelmkkjolye2xbA3heiLVo=" pdftag="H2" isBookmarkSet="no" bookmark="yes" Order="_x0031_"/>
  <Shape xmlns="" ID="A9uR3ca/3p8MOQM6wFgH7y2bCAk=" pdftag="P" isBookmarkSet="no" bookmark="no" Order="_x0032_"/>
  <Shape xmlns="" ID="qnGl9xrVn6umo+6aqa3TrDSk68E=" formula="no" pdftag="Figure" artifact="_x0030_" inline="no" isBookmarkSet="no" bookmark="no" Order="_x0031_" validate="no" Lang=""/>
  <Shape xmlns="" ID="8nM39wCAOgvRHsO6DLmY8eXdbio=" pdftag="H2" isBookmarkSet="no" bookmark="yes" Order="_x0032_"/>
  <Shape xmlns="" ID="Tb5Pys0Xx0K3sDEzSocydhs4Jcw=" formula="no" pdftag="Figure" artifact="_x0030_" inline="no" isBookmarkSet="no" bookmark="no" Order="_x0033_" validate="no" Lang=""/>
  <Shape xmlns="" ID="iIhGiOSCXtM1nTqbALaVPhFMV/M=" pdftag="H2" isBookmarkSet="no" bookmark="yes" Order="_x0031_"/>
  <Shape xmlns="" ID="JdUOOlKgeqIC5iE1RcDN2gUn5Dw=" pdftag="P" isBookmarkSet="no" bookmark="no" Order="_x0032_"/>
  <Shape xmlns="" ID="18ztRC0Sn4vRcrs0vZeB8tePJzg=" pdftag="H2" isBookmarkSet="no" bookmark="yes" Order="_x0031_"/>
  <Shape xmlns="" ID="HyfTO04N1F+2pxt/j7VWrzkhQpg=" pdftag="P" isBookmarkSet="no" bookmark="no" Order="_x0032_"/>
  <Shape xmlns="" ID="T6LmXzEXjC0Kk565fCWYXYCu4GA=" pdftag="H2" isBookmarkSet="no" bookmark="yes" Order="_x0031_"/>
  <Shape xmlns="" ID="YGmd4pPEYoafgMMpxRv+X66aAg8=" pdftag="P" isBookmarkSet="no" bookmark="no" Order="_x0032_"/>
  <Shape xmlns="" ID="cB1SciKvBJaSwqPlkzHUaWRYVb4=" pdftag="H2" isBookmarkSet="no" bookmark="yes" Order="_x0031_"/>
  <Shape xmlns="" ID="FBY0AXarA64eNPvkYj1s6qkGMik=" pdftag="P" isBookmarkSet="no" Order="_x0032_" bookmark="no"/>
  <Shape xmlns="" ID="ZRBsHGD7lLTtjPFvLe2T1dp0oZg=" pdftag="H2" isBookmarkSet="no" bookmark="yes" Order="_x0031_"/>
  <Shape xmlns="" ID="eZd10N9acC7nDllMWgfVd/0HjIY=" pdftag="P" isBookmarkSet="no" Order="_x0032_" bookmark="no"/>
  <Shape xmlns="" ID="t2GOqoN1oDyHEEVZCCJdi0UtpFs=" pdftag="H2" isBookmarkSet="no" bookmark="yes" Order="_x0031_"/>
  <Shape xmlns="" ID="N48kZZBR84mRdWBdVkKGiDEzbDY=" pdftag="P" isBookmarkSet="no" Order="_x0032_" bookmark="no"/>
  <Shape xmlns="" ID="qx42/YHcG5a1ldeg6zBeS+mkyjA=" pdftag="H2" isBookmarkSet="no" bookmark="yes" Order="_x0031_"/>
  <Shape xmlns="" ID="i45CetChsJPCFm0AmeUzssZny6k=" pdftag="P" isBookmarkSet="no" Order="_x0032_" bookmark="no"/>
  <Shape xmlns="" ID="PuLapp4Rrf94UXZl0ts+r7VU1YQ=" pdftag="H2" isBookmarkSet="no" bookmark="yes" Order="_x0031_"/>
  <Shape xmlns="" ID="+DX8aJzTjd2945eNKpLNOr/uiFs=" pdftag="P" isBookmarkSet="no" Order="_x0032_" bookmark="no"/>
  <Shape xmlns="" ID="G1a7cP6iyK8tX4JeisYQYrq4IZI=" pdftag="H2" isBookmarkSet="no" bookmark="yes" Order="_x0031_"/>
  <Shape xmlns="" ID="fWoQfXMtn1S1pRmFRHsKqTsyswA=" pdftag="P" isBookmarkSet="no" Order="_x0032_" bookmark="no"/>
  <Shape xmlns="" ID="Bm/uzkpmKdD19HCDNx+2qb5oJK8=" pdftag="H2" isBookmarkSet="no" bookmark="yes" Order="_x0031_"/>
  <Shape xmlns="" ID="Up/v/pwZlK3sBwIu1I3st5vuvng=" pdftag="P" isBookmarkSet="no" Order="_x0032_" bookmark="no"/>
  <Shape xmlns="" ID="ocR8Tk7aq+fpW9AcUQEb3xqEnCQ=" pdftag="H2" isBookmarkSet="no" bookmark="yes" Order="_x0031_"/>
  <Shape xmlns="" ID="Y1k4UUcRqRcnmlJ9EYNCojfHnMM=" pdftag="P" isBookmarkSet="no" Order="_x0032_" bookmark="no"/>
  <Shape xmlns="" ID="wPGAS+3YlEBqBbeTYORGvYtjnco=" pdftag="H2" isBookmarkSet="no" bookmark="yes" Order="_x0031_"/>
  <Shape xmlns="" ID="WY0QXhA6bL0FTH5T/prW4Y8Wiwg=" pdftag="Figure" formula="no" artifact="_x0030_" inline="no" isBookmarkSet="no" Order="_x0032_" validate="no" Lang=""/>
  <Shape xmlns="" ID="+N3MDmr1ECNzEE4ynDIKbn5TksQ=" pdftag="H2" isBookmarkSet="no" bookmark="yes" Order="_x0031_"/>
  <Shape xmlns="" ID="npkgLj1pjj5IkZThXKELNVXJu6c=" pdftag="P" isBookmarkSet="no" Order="_x0032_" bookmark="no"/>
  <Shape xmlns="" ID="wiuIQWUDehR3Lr9uuB/xHSNqkQw=" pdftag="H2" isBookmarkSet="no" bookmark="yes" Order="_x0031_"/>
  <Shape xmlns="" ID="cdZYL6e14fcAr5g7mo/uw2wHSK4=" pdftag="P" isBookmarkSet="no" Order="_x0032_" bookmark="no"/>
  <Shape xmlns="" ID="vXzlyh6jey4Rx7bBxZT7BTHlqS4=" Order="_x0032_" formula="no" artifact="_x0031_" pdftag="_x005B_Artifact_x005D_" inline="no" validate="no" isBookmarkSet="no" bookmark="no"/>
  <SubText xmlns="" ID="vXzlyh6jey4Rx7bBxZT7BTHlqS4=" ActualText=""/>
  <SubText xmlns="" ID="B3SeMd3eDridLXwOlhOccSCEfJE=" ActualText=""/>
  <SubText xmlns="" ID="qnGl9xrVn6umo+6aqa3TrDSk68E=" ActualText=""/>
  <SubText xmlns="" ID="Tb5Pys0Xx0K3sDEzSocydhs4Jcw=" ActualText=""/>
  <SubText xmlns="" ID="WY0QXhA6bL0FTH5T/prW4Y8Wiwg=" ActualText=""/>
  <Shape xmlns="" ID="Xd2i+34T2VFeUWRS3tQ7cK69qRc=" pdftag=""/>
  <Shape xmlns="" ID="8npxpGn2k6TuFTylyFDE9EGW60k=" pdftag="" artifact="_x0030_" Lang="" formula="no" bookmark="no" Order="_x002D_1"/>
  <SubText xmlns="" ID="8npxpGn2k6TuFTylyFDE9EGW60k=" ActualText=""/>
  <Shape xmlns="" ID="3fzyRJ4JpEpIYZ3eu78c0JEWQvw=" pdftag="" artifact="_x0031_" formula="no" Lang="" Order="_x002D_1"/>
</PAW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211F1F-F56A-4007-8E37-4AB6D2048A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c5154c-79be-4b9f-bd6e-061057529bee"/>
    <ds:schemaRef ds:uri="d60fa456-7b4a-4406-94db-b45ea864dc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A066EF-7BD2-4029-967C-001A6B333CF1}">
  <ds:schemaRefs>
    <ds:schemaRef ds:uri="8fc5154c-79be-4b9f-bd6e-061057529bee"/>
    <ds:schemaRef ds:uri="http://purl.org/dc/terms/"/>
    <ds:schemaRef ds:uri="http://schemas.microsoft.com/office/infopath/2007/PartnerControls"/>
    <ds:schemaRef ds:uri="d60fa456-7b4a-4406-94db-b45ea864dcc6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750807A-7650-489A-AD5B-B506CC7E1A19}">
  <ds:schemaRefs>
    <ds:schemaRef ds:uri="http://www.net-centric.com/PAWPP"/>
    <ds:schemaRef ds:uri=""/>
  </ds:schemaRefs>
</ds:datastoreItem>
</file>

<file path=customXml/itemProps4.xml><?xml version="1.0" encoding="utf-8"?>
<ds:datastoreItem xmlns:ds="http://schemas.openxmlformats.org/officeDocument/2006/customXml" ds:itemID="{4A654F9D-4132-494F-A11F-BFEB3B9BCA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Toastmasters Theme Light Mode</Template>
  <TotalTime>28</TotalTime>
  <Words>644</Words>
  <Application>Microsoft Macintosh PowerPoint</Application>
  <PresentationFormat>Widescreen</PresentationFormat>
  <Paragraphs>128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Myriad Pro</vt:lpstr>
      <vt:lpstr>Myriad Pro Light</vt:lpstr>
      <vt:lpstr>Toastmasters Theme Light Mode</vt:lpstr>
      <vt:lpstr>Toastmasters Theme Dark Mode</vt:lpstr>
      <vt:lpstr>Division and Area Director Training</vt:lpstr>
      <vt:lpstr>Instruction Slide Only</vt:lpstr>
      <vt:lpstr>Session Agenda</vt:lpstr>
      <vt:lpstr>Session Objectives</vt:lpstr>
      <vt:lpstr>Club Quality</vt:lpstr>
      <vt:lpstr>Member Experience</vt:lpstr>
      <vt:lpstr>Membership, Education, and Leadership</vt:lpstr>
      <vt:lpstr>Gather Information</vt:lpstr>
      <vt:lpstr>Club Visits</vt:lpstr>
      <vt:lpstr>Trust</vt:lpstr>
      <vt:lpstr>First Club Visit</vt:lpstr>
      <vt:lpstr>First Club Visit</vt:lpstr>
      <vt:lpstr>First Club Visit</vt:lpstr>
      <vt:lpstr>After the First Visit</vt:lpstr>
      <vt:lpstr>Second Club Visit</vt:lpstr>
      <vt:lpstr>After the Second Visit</vt:lpstr>
      <vt:lpstr>Resources</vt:lpstr>
      <vt:lpstr>Review</vt:lpstr>
      <vt:lpstr>Conclusion: 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 Ingram</dc:creator>
  <cp:lastModifiedBy>Rob Ingram</cp:lastModifiedBy>
  <cp:revision>8</cp:revision>
  <cp:lastPrinted>2026-05-28T22:18:01Z</cp:lastPrinted>
  <dcterms:created xsi:type="dcterms:W3CDTF">2026-05-21T20:07:29Z</dcterms:created>
  <dcterms:modified xsi:type="dcterms:W3CDTF">2026-05-28T22:20:03Z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0x0101003253632BA310BB4783B45FEFED15F8DC</vt:lpwstr>
  </property>
  <property fmtid="{D5CDD505-2E9C-101B-9397-08002B2CF9AE}" pid="3" name="Order">
    <vt:r8>9975500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